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</p:sldMasterIdLst>
  <p:notesMasterIdLst>
    <p:notesMasterId r:id="rId30"/>
  </p:notesMasterIdLst>
  <p:handoutMasterIdLst>
    <p:handoutMasterId r:id="rId31"/>
  </p:handoutMasterIdLst>
  <p:sldIdLst>
    <p:sldId id="493" r:id="rId3"/>
    <p:sldId id="415" r:id="rId4"/>
    <p:sldId id="520" r:id="rId5"/>
    <p:sldId id="521" r:id="rId6"/>
    <p:sldId id="522" r:id="rId7"/>
    <p:sldId id="523" r:id="rId8"/>
    <p:sldId id="524" r:id="rId9"/>
    <p:sldId id="526" r:id="rId10"/>
    <p:sldId id="527" r:id="rId11"/>
    <p:sldId id="528" r:id="rId12"/>
    <p:sldId id="529" r:id="rId13"/>
    <p:sldId id="530" r:id="rId14"/>
    <p:sldId id="531" r:id="rId15"/>
    <p:sldId id="532" r:id="rId16"/>
    <p:sldId id="533" r:id="rId17"/>
    <p:sldId id="534" r:id="rId18"/>
    <p:sldId id="535" r:id="rId19"/>
    <p:sldId id="536" r:id="rId20"/>
    <p:sldId id="537" r:id="rId21"/>
    <p:sldId id="538" r:id="rId22"/>
    <p:sldId id="539" r:id="rId23"/>
    <p:sldId id="540" r:id="rId24"/>
    <p:sldId id="542" r:id="rId25"/>
    <p:sldId id="543" r:id="rId26"/>
    <p:sldId id="544" r:id="rId27"/>
    <p:sldId id="546" r:id="rId28"/>
    <p:sldId id="517" r:id="rId29"/>
  </p:sldIdLst>
  <p:sldSz cx="9144000" cy="6858000" type="screen4x3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9F9A"/>
    <a:srgbClr val="A6A5A0"/>
    <a:srgbClr val="A29F99"/>
    <a:srgbClr val="F5E4D0"/>
    <a:srgbClr val="FFFF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96357" autoAdjust="0"/>
  </p:normalViewPr>
  <p:slideViewPr>
    <p:cSldViewPr>
      <p:cViewPr varScale="1">
        <p:scale>
          <a:sx n="109" d="100"/>
          <a:sy n="109" d="100"/>
        </p:scale>
        <p:origin x="1752" y="1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2123"/>
    </p:cViewPr>
  </p:sorter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8463DC-CD7F-4DE0-B9E0-F07245E32092}" type="doc">
      <dgm:prSet loTypeId="urn:microsoft.com/office/officeart/2005/8/layout/hProcess9" loCatId="process" qsTypeId="urn:microsoft.com/office/officeart/2005/8/quickstyle/simple1" qsCatId="simple" csTypeId="urn:microsoft.com/office/officeart/2005/8/colors/accent0_1" csCatId="mainScheme" phldr="1"/>
      <dgm:spPr/>
    </dgm:pt>
    <dgm:pt modelId="{F9309EA3-0F56-484A-9001-0A5002860400}">
      <dgm:prSet phldrT="[文本]"/>
      <dgm:spPr/>
      <dgm:t>
        <a:bodyPr/>
        <a:lstStyle/>
        <a:p>
          <a:pPr>
            <a:buClrTx/>
            <a:buSzTx/>
            <a:buFont typeface="华文中宋" panose="02010600040101010101" pitchFamily="2" charset="-122"/>
            <a:buChar char="→"/>
          </a:pPr>
          <a:r>
            <a: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rPr>
            <a:t>液压缸工作压力的确定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3FA70F-4368-41F5-B129-CBAA6171895C}" type="parTrans" cxnId="{347EA789-D7EC-43ED-890B-618DB057E22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4D3C84B-A9F4-4D94-AF3E-6FD369D352B5}" type="sibTrans" cxnId="{347EA789-D7EC-43ED-890B-618DB057E22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B2C2F2C-30DD-4F11-8407-658E3C1B1B58}">
      <dgm:prSet/>
      <dgm:spPr/>
      <dgm:t>
        <a:bodyPr/>
        <a:lstStyle/>
        <a:p>
          <a:r>
            <a:rPr lang="zh-CN" altLang="en-US" b="1">
              <a:latin typeface="微软雅黑" panose="020B0503020204020204" pitchFamily="34" charset="-122"/>
              <a:ea typeface="微软雅黑" panose="020B0503020204020204" pitchFamily="34" charset="-122"/>
            </a:rPr>
            <a:t>液压缸结构类型选择</a:t>
          </a:r>
          <a:endParaRPr lang="en-US" altLang="zh-CN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2AC182-4B74-4F25-82AF-132C7A17C564}" type="parTrans" cxnId="{05A8FA96-7769-4C92-B69F-901464F4BC0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6DD866D-7F14-4A8E-91A8-B6EB8ED789F3}" type="sibTrans" cxnId="{05A8FA96-7769-4C92-B69F-901464F4BC0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454C0E-CC57-4FCD-9A78-B48393A4EC26}">
      <dgm:prSet custT="1"/>
      <dgm:spPr/>
      <dgm:t>
        <a:bodyPr/>
        <a:lstStyle/>
        <a:p>
          <a:r>
            <a: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主要结构尺寸（缸径、杆径）确定</a:t>
          </a:r>
          <a:endParaRPr lang="en-US" altLang="zh-CN" sz="16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F51A13-2410-47C0-BA27-29073959640A}" type="parTrans" cxnId="{B7CC0551-E4C6-475B-B7B0-3F33EB42872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227B51-924C-407D-8027-08FE94BD5DD4}" type="sibTrans" cxnId="{B7CC0551-E4C6-475B-B7B0-3F33EB42872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2B1EC2-9F8F-4896-94D8-4F438CF0C4F7}">
      <dgm:prSet/>
      <dgm:spPr/>
      <dgm:t>
        <a:bodyPr/>
        <a:lstStyle/>
        <a:p>
          <a:r>
            <a:rPr lang="zh-CN" altLang="en-US" b="1">
              <a:latin typeface="微软雅黑" panose="020B0503020204020204" pitchFamily="34" charset="-122"/>
              <a:ea typeface="微软雅黑" panose="020B0503020204020204" pitchFamily="34" charset="-122"/>
            </a:rPr>
            <a:t>强度、稳定性、缓冲验算</a:t>
          </a:r>
          <a:endParaRPr lang="en-US" altLang="zh-CN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313E1B6-3C3E-426A-A4BE-4F20439F982E}" type="parTrans" cxnId="{EBD2C331-FF1A-4661-B06C-150CA0B9CB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4986C80-4CAD-433B-B089-3B7DA44BAF7F}" type="sibTrans" cxnId="{EBD2C331-FF1A-4661-B06C-150CA0B9CB5A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4F8379-832F-4575-A147-3ED8AEEA90F9}">
      <dgm:prSet/>
      <dgm:spPr/>
      <dgm:t>
        <a:bodyPr/>
        <a:lstStyle/>
        <a:p>
          <a:r>
            <a:rPr lang="zh-CN" altLang="en-US" b="1">
              <a:latin typeface="微软雅黑" panose="020B0503020204020204" pitchFamily="34" charset="-122"/>
              <a:ea typeface="微软雅黑" panose="020B0503020204020204" pitchFamily="34" charset="-122"/>
            </a:rPr>
            <a:t>其他结构设计</a:t>
          </a:r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DF0F248-30C7-4CC2-A998-EF5C0532086A}" type="parTrans" cxnId="{63958BA4-5AD8-416C-8024-43E3FC2AD2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039228-9B57-44CE-A335-FB5B1535754B}" type="sibTrans" cxnId="{63958BA4-5AD8-416C-8024-43E3FC2AD21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A440B1-D38B-4C28-8D90-E9B12A703AD8}" type="pres">
      <dgm:prSet presAssocID="{CF8463DC-CD7F-4DE0-B9E0-F07245E32092}" presName="CompostProcess" presStyleCnt="0">
        <dgm:presLayoutVars>
          <dgm:dir/>
          <dgm:resizeHandles val="exact"/>
        </dgm:presLayoutVars>
      </dgm:prSet>
      <dgm:spPr/>
    </dgm:pt>
    <dgm:pt modelId="{2FAF1070-7A9A-42F9-BD6E-8CD21324DE2E}" type="pres">
      <dgm:prSet presAssocID="{CF8463DC-CD7F-4DE0-B9E0-F07245E32092}" presName="arrow" presStyleLbl="bgShp" presStyleIdx="0" presStyleCnt="1"/>
      <dgm:spPr/>
    </dgm:pt>
    <dgm:pt modelId="{2D5FE974-41D2-4955-B0CD-5578784DCB59}" type="pres">
      <dgm:prSet presAssocID="{CF8463DC-CD7F-4DE0-B9E0-F07245E32092}" presName="linearProcess" presStyleCnt="0"/>
      <dgm:spPr/>
    </dgm:pt>
    <dgm:pt modelId="{5947892C-0D54-432E-ACD0-F5C1EF7B74B8}" type="pres">
      <dgm:prSet presAssocID="{F9309EA3-0F56-484A-9001-0A5002860400}" presName="textNode" presStyleLbl="node1" presStyleIdx="0" presStyleCnt="5">
        <dgm:presLayoutVars>
          <dgm:bulletEnabled val="1"/>
        </dgm:presLayoutVars>
      </dgm:prSet>
      <dgm:spPr/>
    </dgm:pt>
    <dgm:pt modelId="{6217E64C-9F1A-4459-854B-883AB750A297}" type="pres">
      <dgm:prSet presAssocID="{14D3C84B-A9F4-4D94-AF3E-6FD369D352B5}" presName="sibTrans" presStyleCnt="0"/>
      <dgm:spPr/>
    </dgm:pt>
    <dgm:pt modelId="{C0F1702A-7006-4F66-85A6-A7D9491A4911}" type="pres">
      <dgm:prSet presAssocID="{0B2C2F2C-30DD-4F11-8407-658E3C1B1B58}" presName="textNode" presStyleLbl="node1" presStyleIdx="1" presStyleCnt="5">
        <dgm:presLayoutVars>
          <dgm:bulletEnabled val="1"/>
        </dgm:presLayoutVars>
      </dgm:prSet>
      <dgm:spPr/>
    </dgm:pt>
    <dgm:pt modelId="{D5879025-5348-41BF-96AA-BC3865594E24}" type="pres">
      <dgm:prSet presAssocID="{36DD866D-7F14-4A8E-91A8-B6EB8ED789F3}" presName="sibTrans" presStyleCnt="0"/>
      <dgm:spPr/>
    </dgm:pt>
    <dgm:pt modelId="{6BC9EE8E-B022-479A-A4FA-0311F3C22575}" type="pres">
      <dgm:prSet presAssocID="{C6454C0E-CC57-4FCD-9A78-B48393A4EC26}" presName="textNode" presStyleLbl="node1" presStyleIdx="2" presStyleCnt="5" custScaleX="110000">
        <dgm:presLayoutVars>
          <dgm:bulletEnabled val="1"/>
        </dgm:presLayoutVars>
      </dgm:prSet>
      <dgm:spPr/>
    </dgm:pt>
    <dgm:pt modelId="{7B810F12-1612-4D75-A0F5-21242089D06B}" type="pres">
      <dgm:prSet presAssocID="{B3227B51-924C-407D-8027-08FE94BD5DD4}" presName="sibTrans" presStyleCnt="0"/>
      <dgm:spPr/>
    </dgm:pt>
    <dgm:pt modelId="{47B910BF-860F-4B3E-ACE5-E097F6E6C2A8}" type="pres">
      <dgm:prSet presAssocID="{472B1EC2-9F8F-4896-94D8-4F438CF0C4F7}" presName="textNode" presStyleLbl="node1" presStyleIdx="3" presStyleCnt="5">
        <dgm:presLayoutVars>
          <dgm:bulletEnabled val="1"/>
        </dgm:presLayoutVars>
      </dgm:prSet>
      <dgm:spPr/>
    </dgm:pt>
    <dgm:pt modelId="{1AB1B924-52BE-4D61-8C53-1DBB05BACA09}" type="pres">
      <dgm:prSet presAssocID="{A4986C80-4CAD-433B-B089-3B7DA44BAF7F}" presName="sibTrans" presStyleCnt="0"/>
      <dgm:spPr/>
    </dgm:pt>
    <dgm:pt modelId="{1CD58182-AF8E-4928-B439-6D10C8A8FDBF}" type="pres">
      <dgm:prSet presAssocID="{354F8379-832F-4575-A147-3ED8AEEA90F9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4B72A821-AE56-486E-AFB8-A451F8A6E97B}" type="presOf" srcId="{354F8379-832F-4575-A147-3ED8AEEA90F9}" destId="{1CD58182-AF8E-4928-B439-6D10C8A8FDBF}" srcOrd="0" destOrd="0" presId="urn:microsoft.com/office/officeart/2005/8/layout/hProcess9"/>
    <dgm:cxn modelId="{EBD2C331-FF1A-4661-B06C-150CA0B9CB5A}" srcId="{CF8463DC-CD7F-4DE0-B9E0-F07245E32092}" destId="{472B1EC2-9F8F-4896-94D8-4F438CF0C4F7}" srcOrd="3" destOrd="0" parTransId="{9313E1B6-3C3E-426A-A4BE-4F20439F982E}" sibTransId="{A4986C80-4CAD-433B-B089-3B7DA44BAF7F}"/>
    <dgm:cxn modelId="{59D9F536-7093-4EB2-A56B-AE333CB9E144}" type="presOf" srcId="{472B1EC2-9F8F-4896-94D8-4F438CF0C4F7}" destId="{47B910BF-860F-4B3E-ACE5-E097F6E6C2A8}" srcOrd="0" destOrd="0" presId="urn:microsoft.com/office/officeart/2005/8/layout/hProcess9"/>
    <dgm:cxn modelId="{7254FC38-8F3F-432A-B80F-F0AC05D8AFDA}" type="presOf" srcId="{C6454C0E-CC57-4FCD-9A78-B48393A4EC26}" destId="{6BC9EE8E-B022-479A-A4FA-0311F3C22575}" srcOrd="0" destOrd="0" presId="urn:microsoft.com/office/officeart/2005/8/layout/hProcess9"/>
    <dgm:cxn modelId="{B7CC0551-E4C6-475B-B7B0-3F33EB428723}" srcId="{CF8463DC-CD7F-4DE0-B9E0-F07245E32092}" destId="{C6454C0E-CC57-4FCD-9A78-B48393A4EC26}" srcOrd="2" destOrd="0" parTransId="{5AF51A13-2410-47C0-BA27-29073959640A}" sibTransId="{B3227B51-924C-407D-8027-08FE94BD5DD4}"/>
    <dgm:cxn modelId="{347EA789-D7EC-43ED-890B-618DB057E228}" srcId="{CF8463DC-CD7F-4DE0-B9E0-F07245E32092}" destId="{F9309EA3-0F56-484A-9001-0A5002860400}" srcOrd="0" destOrd="0" parTransId="{7C3FA70F-4368-41F5-B129-CBAA6171895C}" sibTransId="{14D3C84B-A9F4-4D94-AF3E-6FD369D352B5}"/>
    <dgm:cxn modelId="{05A8FA96-7769-4C92-B69F-901464F4BC0F}" srcId="{CF8463DC-CD7F-4DE0-B9E0-F07245E32092}" destId="{0B2C2F2C-30DD-4F11-8407-658E3C1B1B58}" srcOrd="1" destOrd="0" parTransId="{EB2AC182-4B74-4F25-82AF-132C7A17C564}" sibTransId="{36DD866D-7F14-4A8E-91A8-B6EB8ED789F3}"/>
    <dgm:cxn modelId="{63958BA4-5AD8-416C-8024-43E3FC2AD210}" srcId="{CF8463DC-CD7F-4DE0-B9E0-F07245E32092}" destId="{354F8379-832F-4575-A147-3ED8AEEA90F9}" srcOrd="4" destOrd="0" parTransId="{6DF0F248-30C7-4CC2-A998-EF5C0532086A}" sibTransId="{96039228-9B57-44CE-A335-FB5B1535754B}"/>
    <dgm:cxn modelId="{FCB7A6A8-56D2-44FB-B768-239F7EA27BD0}" type="presOf" srcId="{CF8463DC-CD7F-4DE0-B9E0-F07245E32092}" destId="{C0A440B1-D38B-4C28-8D90-E9B12A703AD8}" srcOrd="0" destOrd="0" presId="urn:microsoft.com/office/officeart/2005/8/layout/hProcess9"/>
    <dgm:cxn modelId="{F8CC2EA9-5115-45D0-9971-0A4A58238EA8}" type="presOf" srcId="{0B2C2F2C-30DD-4F11-8407-658E3C1B1B58}" destId="{C0F1702A-7006-4F66-85A6-A7D9491A4911}" srcOrd="0" destOrd="0" presId="urn:microsoft.com/office/officeart/2005/8/layout/hProcess9"/>
    <dgm:cxn modelId="{4E423EC9-22F5-452E-B814-070F129442AF}" type="presOf" srcId="{F9309EA3-0F56-484A-9001-0A5002860400}" destId="{5947892C-0D54-432E-ACD0-F5C1EF7B74B8}" srcOrd="0" destOrd="0" presId="urn:microsoft.com/office/officeart/2005/8/layout/hProcess9"/>
    <dgm:cxn modelId="{A0D62DA8-BD14-45F0-A04C-7843C8D305F0}" type="presParOf" srcId="{C0A440B1-D38B-4C28-8D90-E9B12A703AD8}" destId="{2FAF1070-7A9A-42F9-BD6E-8CD21324DE2E}" srcOrd="0" destOrd="0" presId="urn:microsoft.com/office/officeart/2005/8/layout/hProcess9"/>
    <dgm:cxn modelId="{847D7450-73A2-47EC-94AB-7B4F2AB12D21}" type="presParOf" srcId="{C0A440B1-D38B-4C28-8D90-E9B12A703AD8}" destId="{2D5FE974-41D2-4955-B0CD-5578784DCB59}" srcOrd="1" destOrd="0" presId="urn:microsoft.com/office/officeart/2005/8/layout/hProcess9"/>
    <dgm:cxn modelId="{0C293788-23F8-4009-AA73-B9B6379F14A7}" type="presParOf" srcId="{2D5FE974-41D2-4955-B0CD-5578784DCB59}" destId="{5947892C-0D54-432E-ACD0-F5C1EF7B74B8}" srcOrd="0" destOrd="0" presId="urn:microsoft.com/office/officeart/2005/8/layout/hProcess9"/>
    <dgm:cxn modelId="{DB6D45B4-572F-4738-92C0-A344BC3DF0DA}" type="presParOf" srcId="{2D5FE974-41D2-4955-B0CD-5578784DCB59}" destId="{6217E64C-9F1A-4459-854B-883AB750A297}" srcOrd="1" destOrd="0" presId="urn:microsoft.com/office/officeart/2005/8/layout/hProcess9"/>
    <dgm:cxn modelId="{BD40FEA7-BD3A-4635-94A7-F215B6B1DBF9}" type="presParOf" srcId="{2D5FE974-41D2-4955-B0CD-5578784DCB59}" destId="{C0F1702A-7006-4F66-85A6-A7D9491A4911}" srcOrd="2" destOrd="0" presId="urn:microsoft.com/office/officeart/2005/8/layout/hProcess9"/>
    <dgm:cxn modelId="{80932CBC-3F16-48A3-808A-03C44A35C9A9}" type="presParOf" srcId="{2D5FE974-41D2-4955-B0CD-5578784DCB59}" destId="{D5879025-5348-41BF-96AA-BC3865594E24}" srcOrd="3" destOrd="0" presId="urn:microsoft.com/office/officeart/2005/8/layout/hProcess9"/>
    <dgm:cxn modelId="{2E04D8E1-CA0B-407B-B6DD-F99F1B80A039}" type="presParOf" srcId="{2D5FE974-41D2-4955-B0CD-5578784DCB59}" destId="{6BC9EE8E-B022-479A-A4FA-0311F3C22575}" srcOrd="4" destOrd="0" presId="urn:microsoft.com/office/officeart/2005/8/layout/hProcess9"/>
    <dgm:cxn modelId="{74455CAC-A296-4984-93F7-09CA5F3BDDE3}" type="presParOf" srcId="{2D5FE974-41D2-4955-B0CD-5578784DCB59}" destId="{7B810F12-1612-4D75-A0F5-21242089D06B}" srcOrd="5" destOrd="0" presId="urn:microsoft.com/office/officeart/2005/8/layout/hProcess9"/>
    <dgm:cxn modelId="{7150DBB3-83B8-4C81-834C-D6CF7092C5A3}" type="presParOf" srcId="{2D5FE974-41D2-4955-B0CD-5578784DCB59}" destId="{47B910BF-860F-4B3E-ACE5-E097F6E6C2A8}" srcOrd="6" destOrd="0" presId="urn:microsoft.com/office/officeart/2005/8/layout/hProcess9"/>
    <dgm:cxn modelId="{803B66AF-5E7E-4822-B471-E18791C8338D}" type="presParOf" srcId="{2D5FE974-41D2-4955-B0CD-5578784DCB59}" destId="{1AB1B924-52BE-4D61-8C53-1DBB05BACA09}" srcOrd="7" destOrd="0" presId="urn:microsoft.com/office/officeart/2005/8/layout/hProcess9"/>
    <dgm:cxn modelId="{F7ABFCEB-B648-4510-AA09-4382AC2AD1C4}" type="presParOf" srcId="{2D5FE974-41D2-4955-B0CD-5578784DCB59}" destId="{1CD58182-AF8E-4928-B439-6D10C8A8FDBF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AF1070-7A9A-42F9-BD6E-8CD21324DE2E}">
      <dsp:nvSpPr>
        <dsp:cNvPr id="0" name=""/>
        <dsp:cNvSpPr/>
      </dsp:nvSpPr>
      <dsp:spPr>
        <a:xfrm>
          <a:off x="676036" y="0"/>
          <a:ext cx="7661751" cy="2403674"/>
        </a:xfrm>
        <a:prstGeom prst="rightArrow">
          <a:avLst/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47892C-0D54-432E-ACD0-F5C1EF7B74B8}">
      <dsp:nvSpPr>
        <dsp:cNvPr id="0" name=""/>
        <dsp:cNvSpPr/>
      </dsp:nvSpPr>
      <dsp:spPr>
        <a:xfrm>
          <a:off x="4841" y="721102"/>
          <a:ext cx="1698894" cy="9614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华文中宋" panose="02010600040101010101" pitchFamily="2" charset="-122"/>
            <a:buNone/>
          </a:pPr>
          <a:r>
            <a:rPr lang="zh-CN" altLang="en-US" sz="18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液压缸工作压力的确定</a:t>
          </a:r>
          <a:endParaRPr lang="zh-CN" altLang="en-US" sz="18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1776" y="768037"/>
        <a:ext cx="1605024" cy="867599"/>
      </dsp:txXfrm>
    </dsp:sp>
    <dsp:sp modelId="{C0F1702A-7006-4F66-85A6-A7D9491A4911}">
      <dsp:nvSpPr>
        <dsp:cNvPr id="0" name=""/>
        <dsp:cNvSpPr/>
      </dsp:nvSpPr>
      <dsp:spPr>
        <a:xfrm>
          <a:off x="1788680" y="721102"/>
          <a:ext cx="1698894" cy="9614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>
              <a:latin typeface="微软雅黑" panose="020B0503020204020204" pitchFamily="34" charset="-122"/>
              <a:ea typeface="微软雅黑" panose="020B0503020204020204" pitchFamily="34" charset="-122"/>
            </a:rPr>
            <a:t>液压缸结构类型选择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835615" y="768037"/>
        <a:ext cx="1605024" cy="867599"/>
      </dsp:txXfrm>
    </dsp:sp>
    <dsp:sp modelId="{6BC9EE8E-B022-479A-A4FA-0311F3C22575}">
      <dsp:nvSpPr>
        <dsp:cNvPr id="0" name=""/>
        <dsp:cNvSpPr/>
      </dsp:nvSpPr>
      <dsp:spPr>
        <a:xfrm>
          <a:off x="3572520" y="721102"/>
          <a:ext cx="1868784" cy="9614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主要结构尺寸（缸径、杆径）确定</a:t>
          </a:r>
          <a:endParaRPr lang="en-US" altLang="zh-CN" sz="16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619455" y="768037"/>
        <a:ext cx="1774914" cy="867599"/>
      </dsp:txXfrm>
    </dsp:sp>
    <dsp:sp modelId="{47B910BF-860F-4B3E-ACE5-E097F6E6C2A8}">
      <dsp:nvSpPr>
        <dsp:cNvPr id="0" name=""/>
        <dsp:cNvSpPr/>
      </dsp:nvSpPr>
      <dsp:spPr>
        <a:xfrm>
          <a:off x="5526249" y="721102"/>
          <a:ext cx="1698894" cy="9614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>
              <a:latin typeface="微软雅黑" panose="020B0503020204020204" pitchFamily="34" charset="-122"/>
              <a:ea typeface="微软雅黑" panose="020B0503020204020204" pitchFamily="34" charset="-122"/>
            </a:rPr>
            <a:t>强度、稳定性、缓冲验算</a:t>
          </a:r>
          <a:endParaRPr lang="en-US" altLang="zh-CN" sz="18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573184" y="768037"/>
        <a:ext cx="1605024" cy="867599"/>
      </dsp:txXfrm>
    </dsp:sp>
    <dsp:sp modelId="{1CD58182-AF8E-4928-B439-6D10C8A8FDBF}">
      <dsp:nvSpPr>
        <dsp:cNvPr id="0" name=""/>
        <dsp:cNvSpPr/>
      </dsp:nvSpPr>
      <dsp:spPr>
        <a:xfrm>
          <a:off x="7310088" y="721102"/>
          <a:ext cx="1698894" cy="96146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b="1" kern="1200">
              <a:latin typeface="微软雅黑" panose="020B0503020204020204" pitchFamily="34" charset="-122"/>
              <a:ea typeface="微软雅黑" panose="020B0503020204020204" pitchFamily="34" charset="-122"/>
            </a:rPr>
            <a:t>其他结构设计</a:t>
          </a:r>
          <a:endParaRPr lang="zh-CN" altLang="en-US" sz="18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357023" y="768037"/>
        <a:ext cx="1605024" cy="8675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636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882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636" y="9722882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>
              <a:defRPr kumimoji="1" sz="1300"/>
            </a:lvl1pPr>
          </a:lstStyle>
          <a:p>
            <a:pPr>
              <a:defRPr/>
            </a:pPr>
            <a:fld id="{6CA68E01-8E16-456C-9169-11DF1CF33B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636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3337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209" y="4861441"/>
            <a:ext cx="5209646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636" y="9722882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>
              <a:defRPr kumimoji="1" sz="1300"/>
            </a:lvl1pPr>
          </a:lstStyle>
          <a:p>
            <a:pPr>
              <a:defRPr/>
            </a:pPr>
            <a:fld id="{DE7420CE-B9AB-4D68-A2B3-3E5860806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0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67680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7420CE-B9AB-4D68-A2B3-3E586080677C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57712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7420CE-B9AB-4D68-A2B3-3E586080677C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05346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7420CE-B9AB-4D68-A2B3-3E586080677C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6925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7420CE-B9AB-4D68-A2B3-3E586080677C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22776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5-9b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为半环连接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加工和装拆方便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但是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这种结构须在缸筒外部开有环形槽而削弱其强度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有时要为此增加缸的壁厚。图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5-9c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为外螺纹连接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5-9d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为内螺纹连接。螺纹连接装拆时要使用专用工具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适用于较小的缸筒。图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5-9e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为拉杆式连接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容易加工和装拆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但外形尺寸较大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且较重。图</a:t>
            </a:r>
            <a:r>
              <a:rPr lang="en-US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5-9f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为焊接式连接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结构简单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尺寸小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但缸底处内径不易加工</a:t>
            </a:r>
            <a:r>
              <a:rPr lang="en-US" altLang="zh-CN" sz="1200" dirty="0">
                <a:solidFill>
                  <a:srgbClr val="000000"/>
                </a:solidFill>
                <a:latin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2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且可能引起变形。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E7420CE-B9AB-4D68-A2B3-3E586080677C}" type="slidenum">
              <a:rPr kumimoji="1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546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未标题-1 拷贝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BEEDB-2A0B-4DC2-AB83-202671C8E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FEB51-B069-4A9A-A1DA-570FDC466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未标题-1 拷贝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7674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8646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20D9-156C-4CF0-A82B-CBEB7892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071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314A-B13F-4AF1-8CAE-C52665E3D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257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6DB7-EDA2-4AB9-8DA2-B602CB49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425121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F768-A72A-4946-89DF-656276D88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18075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3382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2D35-26D7-4EEA-B120-D49CBAA38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160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476-AC96-4BCE-A41E-2164431D0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51389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BEEDB-2A0B-4DC2-AB83-202671C8E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41661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FEB51-B069-4A9A-A1DA-570FDC466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3092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20D9-156C-4CF0-A82B-CBEB7892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314A-B13F-4AF1-8CAE-C52665E3D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6DB7-EDA2-4AB9-8DA2-B602CB49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F768-A72A-4946-89DF-656276D88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2D35-26D7-4EEA-B120-D49CBAA38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476-AC96-4BCE-A41E-2164431D0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未标题-2 拷贝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第二层</a:t>
            </a:r>
          </a:p>
          <a:p>
            <a:pPr lvl="2"/>
            <a:r>
              <a:rPr lang="zh-CN" altLang="en-US"/>
              <a:t>第三层</a:t>
            </a:r>
          </a:p>
          <a:p>
            <a:pPr lvl="3"/>
            <a:r>
              <a:rPr lang="zh-CN" altLang="en-US"/>
              <a:t>第四层</a:t>
            </a:r>
          </a:p>
          <a:p>
            <a:pPr lvl="4"/>
            <a:r>
              <a:rPr lang="zh-CN" altLang="en-US"/>
              <a:t>第五层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C9BCF9-EAAB-44F6-A0CD-FFBD6AA0CD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未标题-2 拷贝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第二层</a:t>
            </a:r>
          </a:p>
          <a:p>
            <a:pPr lvl="2"/>
            <a:r>
              <a:rPr lang="zh-CN" altLang="en-US"/>
              <a:t>第三层</a:t>
            </a:r>
          </a:p>
          <a:p>
            <a:pPr lvl="3"/>
            <a:r>
              <a:rPr lang="zh-CN" altLang="en-US"/>
              <a:t>第四层</a:t>
            </a:r>
          </a:p>
          <a:p>
            <a:pPr lvl="4"/>
            <a:r>
              <a:rPr lang="zh-CN" altLang="en-US"/>
              <a:t>第五层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C9BCF9-EAAB-44F6-A0CD-FFBD6AA0CD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7465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gif"/><Relationship Id="rId5" Type="http://schemas.openxmlformats.org/officeDocument/2006/relationships/image" Target="../media/image4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9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gif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0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10" Type="http://schemas.openxmlformats.org/officeDocument/2006/relationships/image" Target="../media/image1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6.png"/><Relationship Id="rId7" Type="http://schemas.openxmlformats.org/officeDocument/2006/relationships/image" Target="../media/image1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png"/><Relationship Id="rId5" Type="http://schemas.openxmlformats.org/officeDocument/2006/relationships/image" Target="../media/image210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 txBox="1">
            <a:spLocks noChangeArrowheads="1"/>
          </p:cNvSpPr>
          <p:nvPr/>
        </p:nvSpPr>
        <p:spPr bwMode="auto">
          <a:xfrm>
            <a:off x="917848" y="4581128"/>
            <a:ext cx="730830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浙江大学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流体动力与机电系统国家重点实验室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2022.11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40110D3-0640-4B82-A6E8-F59993907A6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5576" y="1340768"/>
            <a:ext cx="7772400" cy="223224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液压传动及控制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b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液压缸和辅助装置</a:t>
            </a:r>
            <a:endParaRPr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48020" y="13796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柱塞缸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45108" y="805585"/>
            <a:ext cx="8653783" cy="534266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只能实现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一个方向运动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，反向要靠外力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BA7E6B-C3B3-4DB4-9254-D50987688076}"/>
              </a:ext>
            </a:extLst>
          </p:cNvPr>
          <p:cNvSpPr/>
          <p:nvPr/>
        </p:nvSpPr>
        <p:spPr>
          <a:xfrm>
            <a:off x="699967" y="1378124"/>
            <a:ext cx="697627" cy="49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推力：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8C7B5A-E07F-4F6C-936F-94D79D721E57}"/>
              </a:ext>
            </a:extLst>
          </p:cNvPr>
          <p:cNvSpPr/>
          <p:nvPr/>
        </p:nvSpPr>
        <p:spPr>
          <a:xfrm>
            <a:off x="698583" y="2085605"/>
            <a:ext cx="697627" cy="49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速度：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B3A1D7-B982-44E9-97E8-280931712179}"/>
              </a:ext>
            </a:extLst>
          </p:cNvPr>
          <p:cNvSpPr/>
          <p:nvPr/>
        </p:nvSpPr>
        <p:spPr>
          <a:xfrm>
            <a:off x="245108" y="3295691"/>
            <a:ext cx="807130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两个柱塞缸组合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，也能实现往复运动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1188318-73A1-4F59-850F-ED1C55EA25E6}"/>
                  </a:ext>
                </a:extLst>
              </p:cNvPr>
              <p:cNvSpPr/>
              <p:nvPr/>
            </p:nvSpPr>
            <p:spPr>
              <a:xfrm>
                <a:off x="1724456" y="1391772"/>
                <a:ext cx="2536656" cy="562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𝑝𝐴</m:t>
                      </m:r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m</m:t>
                          </m:r>
                        </m:sub>
                      </m:sSub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f>
                        <m:f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π</m:t>
                          </m:r>
                        </m:num>
                        <m:den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81188318-73A1-4F59-850F-ED1C55EA25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4456" y="1391772"/>
                <a:ext cx="2536656" cy="5629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9E12945-B502-45D4-BB24-53B535465A25}"/>
                  </a:ext>
                </a:extLst>
              </p:cNvPr>
              <p:cNvSpPr/>
              <p:nvPr/>
            </p:nvSpPr>
            <p:spPr>
              <a:xfrm>
                <a:off x="1907704" y="2083261"/>
                <a:ext cx="1863267" cy="6117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𝑣</m:t>
                      </m:r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𝑉</m:t>
                              </m:r>
                            </m:sub>
                          </m:sSub>
                        </m:num>
                        <m:den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π</m:t>
                          </m:r>
                          <m:sSup>
                            <m:sSup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0" lang="zh-CN" altLang="en-US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59E12945-B502-45D4-BB24-53B535465A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083261"/>
                <a:ext cx="1863267" cy="6117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DC26D146-97D6-49CA-ACE3-509139FCB744}"/>
              </a:ext>
            </a:extLst>
          </p:cNvPr>
          <p:cNvSpPr/>
          <p:nvPr/>
        </p:nvSpPr>
        <p:spPr>
          <a:xfrm>
            <a:off x="634428" y="2718925"/>
            <a:ext cx="2608406" cy="45589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式中　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d——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柱塞直径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8CE97A3-A4D7-4E84-AC4F-40C7F4E52BC3}"/>
              </a:ext>
            </a:extLst>
          </p:cNvPr>
          <p:cNvSpPr/>
          <p:nvPr/>
        </p:nvSpPr>
        <p:spPr>
          <a:xfrm>
            <a:off x="3388294" y="5700900"/>
            <a:ext cx="1577355" cy="49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双柱塞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缸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DFC6505-8EBE-4AF3-BE1A-4CFF49360082}"/>
              </a:ext>
            </a:extLst>
          </p:cNvPr>
          <p:cNvGrpSpPr/>
          <p:nvPr/>
        </p:nvGrpSpPr>
        <p:grpSpPr>
          <a:xfrm>
            <a:off x="4805933" y="904333"/>
            <a:ext cx="3763903" cy="1703989"/>
            <a:chOff x="4772606" y="768372"/>
            <a:chExt cx="4069594" cy="184238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9BBE38E-A5BF-44A0-881A-E1C1C11CE8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72606" y="768372"/>
              <a:ext cx="4069594" cy="1842381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B545B47C-ABA1-44BC-B732-D1382A025ED0}"/>
                </a:ext>
              </a:extLst>
            </p:cNvPr>
            <p:cNvSpPr/>
            <p:nvPr/>
          </p:nvSpPr>
          <p:spPr>
            <a:xfrm>
              <a:off x="4945150" y="2208144"/>
              <a:ext cx="646828" cy="36605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itchFamily="2" charset="-122"/>
                  <a:cs typeface="+mn-cs"/>
                </a:rPr>
                <a:t>柱塞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E7B7E6E-4DE0-4E04-9072-82F87E99DFA6}"/>
                </a:ext>
              </a:extLst>
            </p:cNvPr>
            <p:cNvSpPr/>
            <p:nvPr/>
          </p:nvSpPr>
          <p:spPr>
            <a:xfrm>
              <a:off x="6006389" y="2168973"/>
              <a:ext cx="646828" cy="36605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itchFamily="2" charset="-122"/>
                  <a:cs typeface="+mn-cs"/>
                </a:rPr>
                <a:t>缸筒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671BDEBE-51D7-459D-A80A-D356DBA00BF7}"/>
              </a:ext>
            </a:extLst>
          </p:cNvPr>
          <p:cNvSpPr/>
          <p:nvPr/>
        </p:nvSpPr>
        <p:spPr>
          <a:xfrm>
            <a:off x="6152712" y="2475506"/>
            <a:ext cx="1577355" cy="49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单柱塞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缸</a:t>
            </a:r>
          </a:p>
        </p:txBody>
      </p:sp>
      <p:pic>
        <p:nvPicPr>
          <p:cNvPr id="38916" name="Picture 4" descr="https://p2.itc.cn/q_70/images03/20210918/e6ee6778b03a4c1d92e1640cb860e7fd.gif">
            <a:extLst>
              <a:ext uri="{FF2B5EF4-FFF2-40B4-BE49-F238E27FC236}">
                <a16:creationId xmlns:a16="http://schemas.microsoft.com/office/drawing/2014/main" id="{0661F002-6A66-41DE-9BE4-5CFAF1F7063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117" y="3816499"/>
            <a:ext cx="7261578" cy="2008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166BDC6-3C58-4BC6-A700-A815FF70FB7E}"/>
              </a:ext>
            </a:extLst>
          </p:cNvPr>
          <p:cNvSpPr/>
          <p:nvPr/>
        </p:nvSpPr>
        <p:spPr>
          <a:xfrm>
            <a:off x="280519" y="6200524"/>
            <a:ext cx="8289317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柱塞缸使用导向套导向，缸筒内壁不需要精加工，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特别适用于行程较长的场合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1127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增压缸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7" name="5T5.EPS">
            <a:extLst>
              <a:ext uri="{FF2B5EF4-FFF2-40B4-BE49-F238E27FC236}">
                <a16:creationId xmlns:a16="http://schemas.microsoft.com/office/drawing/2014/main" id="{8DF9C2AE-F678-4C1A-897A-522FC7F566A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02991" y="2203625"/>
            <a:ext cx="3778477" cy="15419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8937193-4BD5-411C-A369-E5BCA8319035}"/>
              </a:ext>
            </a:extLst>
          </p:cNvPr>
          <p:cNvSpPr/>
          <p:nvPr/>
        </p:nvSpPr>
        <p:spPr>
          <a:xfrm>
            <a:off x="5434753" y="3745586"/>
            <a:ext cx="2382416" cy="49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09537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增压缸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D55BBC4-E29F-4076-82F7-C5018E4BD3BF}"/>
              </a:ext>
            </a:extLst>
          </p:cNvPr>
          <p:cNvSpPr/>
          <p:nvPr/>
        </p:nvSpPr>
        <p:spPr>
          <a:xfrm>
            <a:off x="323528" y="792893"/>
            <a:ext cx="8280920" cy="54787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原理：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利用活塞和柱塞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有效面积的不同</a:t>
            </a:r>
            <a:r>
              <a:rPr kumimoji="0" lang="zh-CN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获得高压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低压液压能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——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高压液压能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8F946B5-4F38-4EFE-9EE4-A5596D476E32}"/>
                  </a:ext>
                </a:extLst>
              </p:cNvPr>
              <p:cNvSpPr/>
              <p:nvPr/>
            </p:nvSpPr>
            <p:spPr>
              <a:xfrm>
                <a:off x="1547664" y="2757534"/>
                <a:ext cx="1861279" cy="6714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zh-CN" alt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𝐷</m:t>
                                  </m:r>
                                </m:num>
                                <m:den>
                                  <m:r>
                                    <a:rPr kumimoji="0" lang="zh-CN" altLang="en-US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zh-CN" altLang="en-US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m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8F946B5-4F38-4EFE-9EE4-A5596D476E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64" y="2757534"/>
                <a:ext cx="1861279" cy="6714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>
            <a:extLst>
              <a:ext uri="{FF2B5EF4-FFF2-40B4-BE49-F238E27FC236}">
                <a16:creationId xmlns:a16="http://schemas.microsoft.com/office/drawing/2014/main" id="{CC957274-48F7-4E53-B6E4-EF90600385D5}"/>
              </a:ext>
            </a:extLst>
          </p:cNvPr>
          <p:cNvSpPr/>
          <p:nvPr/>
        </p:nvSpPr>
        <p:spPr>
          <a:xfrm>
            <a:off x="402992" y="2263854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柱塞缸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输出高压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，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其值为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A4B2961-DAE8-48FF-BD4C-020B27C3B0C3}"/>
                  </a:ext>
                </a:extLst>
              </p:cNvPr>
              <p:cNvSpPr/>
              <p:nvPr/>
            </p:nvSpPr>
            <p:spPr>
              <a:xfrm>
                <a:off x="407909" y="3603066"/>
                <a:ext cx="3833101" cy="1289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式中，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𝑝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——</a:t>
                </a:r>
                <a:r>
                  <a:rPr kumimoji="0" lang="zh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输入活塞缸的液体压力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柱塞直径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Times New Roman" panose="02020603050405020304" pitchFamily="18" charset="0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活塞直径</a:t>
                </a: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A4B2961-DAE8-48FF-BD4C-020B27C3B0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09" y="3603066"/>
                <a:ext cx="3833101" cy="1289071"/>
              </a:xfrm>
              <a:prstGeom prst="rect">
                <a:avLst/>
              </a:prstGeom>
              <a:blipFill>
                <a:blip r:embed="rId5"/>
                <a:stretch>
                  <a:fillRect l="-1431" r="-318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901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伸缩缸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A084D39-8E32-43FA-8400-60E8F3338BD1}"/>
              </a:ext>
            </a:extLst>
          </p:cNvPr>
          <p:cNvSpPr/>
          <p:nvPr/>
        </p:nvSpPr>
        <p:spPr>
          <a:xfrm>
            <a:off x="312570" y="783828"/>
            <a:ext cx="4907502" cy="1851926"/>
          </a:xfrm>
          <a:prstGeom prst="rect">
            <a:avLst/>
          </a:prstGeom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由两个或多个活塞套装而成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工作行程长，缩回尺寸很小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各级活塞按有效面积大小依次先后动作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7" name="TextBox 9">
            <a:extLst>
              <a:ext uri="{FF2B5EF4-FFF2-40B4-BE49-F238E27FC236}">
                <a16:creationId xmlns:a16="http://schemas.microsoft.com/office/drawing/2014/main" id="{FF6C07B0-B7AA-4C1B-9C38-522F7001B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7472" y="2202765"/>
            <a:ext cx="2622834" cy="442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109537" algn="ctr">
              <a:lnSpc>
                <a:spcPct val="150000"/>
              </a:lnSpc>
              <a:buClr>
                <a:schemeClr val="accent1"/>
              </a:buClr>
              <a:buSzPct val="68000"/>
              <a:defRPr sz="2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>
              <a:defRPr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109537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双作用式两级伸缩缸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707EF9FC-0869-4094-BA62-EB5B5E775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629" y="654747"/>
            <a:ext cx="4211960" cy="1689412"/>
          </a:xfrm>
          <a:prstGeom prst="rect">
            <a:avLst/>
          </a:prstGeom>
        </p:spPr>
      </p:pic>
      <p:pic>
        <p:nvPicPr>
          <p:cNvPr id="37890" name="Picture 2" descr="https://gimg2.baidu.com/image_search/src=http%3A%2F%2Fp4.itc.cn%2Fq_70%2Fimages03%2F20210918%2F554ee351110b4201b38ed9864ae64f73.gif&amp;refer=http%3A%2F%2Fp4.itc.cn&amp;app=2002&amp;size=f9999,10000&amp;q=a80&amp;n=0&amp;g=0n&amp;fmt=auto?sec=1671186357&amp;t=7028d216315f82b817bf3be33676df8f">
            <a:extLst>
              <a:ext uri="{FF2B5EF4-FFF2-40B4-BE49-F238E27FC236}">
                <a16:creationId xmlns:a16="http://schemas.microsoft.com/office/drawing/2014/main" id="{536DF683-349E-4F3C-9EA2-DD6E110DD43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713" y="2635754"/>
            <a:ext cx="7361362" cy="3795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70961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-19695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+mn-ea"/>
                <a:ea typeface="+mn-ea"/>
              </a:rPr>
              <a:t>液压缸的典型结构组成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3197264" y="5986173"/>
            <a:ext cx="27494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单杆活塞式液压缸结构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F58E305-CD14-4CA0-BF32-8BB91605F19C}"/>
              </a:ext>
            </a:extLst>
          </p:cNvPr>
          <p:cNvGrpSpPr/>
          <p:nvPr/>
        </p:nvGrpSpPr>
        <p:grpSpPr>
          <a:xfrm>
            <a:off x="1554027" y="2413778"/>
            <a:ext cx="5931079" cy="3391486"/>
            <a:chOff x="0" y="692599"/>
            <a:chExt cx="5931079" cy="339148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A5AC11D1-DD8F-492E-83E4-C8283EBF9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904197"/>
              <a:ext cx="5792117" cy="2931757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753A197-20C3-44C2-A0E1-DEE38F08D805}"/>
                </a:ext>
              </a:extLst>
            </p:cNvPr>
            <p:cNvSpPr/>
            <p:nvPr/>
          </p:nvSpPr>
          <p:spPr>
            <a:xfrm>
              <a:off x="303770" y="766425"/>
              <a:ext cx="5184576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54DE718-D220-4302-9892-2D2CF86C99CC}"/>
                </a:ext>
              </a:extLst>
            </p:cNvPr>
            <p:cNvSpPr/>
            <p:nvPr/>
          </p:nvSpPr>
          <p:spPr>
            <a:xfrm>
              <a:off x="44617" y="812591"/>
              <a:ext cx="998991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前缸盖 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72A9F040-1A99-4713-B345-3D53DFF22938}"/>
                </a:ext>
              </a:extLst>
            </p:cNvPr>
            <p:cNvSpPr/>
            <p:nvPr/>
          </p:nvSpPr>
          <p:spPr>
            <a:xfrm>
              <a:off x="812215" y="812591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锥阀 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15BFE1-C77D-4230-87E0-29C12500048D}"/>
                </a:ext>
              </a:extLst>
            </p:cNvPr>
            <p:cNvSpPr/>
            <p:nvPr/>
          </p:nvSpPr>
          <p:spPr>
            <a:xfrm>
              <a:off x="1354459" y="720259"/>
              <a:ext cx="65594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前缓冲套 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BB0B161-64E0-45E5-8BFD-920A4A5DE5C6}"/>
                </a:ext>
              </a:extLst>
            </p:cNvPr>
            <p:cNvSpPr/>
            <p:nvPr/>
          </p:nvSpPr>
          <p:spPr>
            <a:xfrm>
              <a:off x="1844517" y="692599"/>
              <a:ext cx="86010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前缓冲柱塞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ECA51FB-E8FE-4783-80C9-A147C9D7A012}"/>
                </a:ext>
              </a:extLst>
            </p:cNvPr>
            <p:cNvSpPr/>
            <p:nvPr/>
          </p:nvSpPr>
          <p:spPr>
            <a:xfrm>
              <a:off x="2611297" y="766425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缸筒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FBC7A1D-E3BE-47BB-B35C-1F66E1A55B32}"/>
                </a:ext>
              </a:extLst>
            </p:cNvPr>
            <p:cNvSpPr/>
            <p:nvPr/>
          </p:nvSpPr>
          <p:spPr>
            <a:xfrm>
              <a:off x="3254187" y="846952"/>
              <a:ext cx="65594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锥阀 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63FF2A2D-13E1-465F-BCD3-9C2A683FB59C}"/>
                </a:ext>
              </a:extLst>
            </p:cNvPr>
            <p:cNvSpPr/>
            <p:nvPr/>
          </p:nvSpPr>
          <p:spPr>
            <a:xfrm>
              <a:off x="539553" y="3531760"/>
              <a:ext cx="5184576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AC48C9C1-820A-4EBC-9D2C-BD5A7C598EDA}"/>
                </a:ext>
              </a:extLst>
            </p:cNvPr>
            <p:cNvSpPr/>
            <p:nvPr/>
          </p:nvSpPr>
          <p:spPr>
            <a:xfrm>
              <a:off x="3996563" y="800320"/>
              <a:ext cx="8611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后缸盖 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82859BE3-8F7C-45F7-B24F-CE974446CF92}"/>
                </a:ext>
              </a:extLst>
            </p:cNvPr>
            <p:cNvSpPr/>
            <p:nvPr/>
          </p:nvSpPr>
          <p:spPr>
            <a:xfrm>
              <a:off x="5006298" y="791300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活塞杆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4A0BDD5-EABF-4115-B55B-F304727C59E2}"/>
                </a:ext>
              </a:extLst>
            </p:cNvPr>
            <p:cNvSpPr/>
            <p:nvPr/>
          </p:nvSpPr>
          <p:spPr>
            <a:xfrm>
              <a:off x="4249208" y="3510469"/>
              <a:ext cx="16818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活塞杆导向装置 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A461602-E183-440F-A304-95D6D10EE6DB}"/>
                </a:ext>
              </a:extLst>
            </p:cNvPr>
            <p:cNvSpPr/>
            <p:nvPr/>
          </p:nvSpPr>
          <p:spPr>
            <a:xfrm>
              <a:off x="3351731" y="3496677"/>
              <a:ext cx="86113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后法兰 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0CE9731D-C427-48B4-90EC-89C466B1DF27}"/>
                </a:ext>
              </a:extLst>
            </p:cNvPr>
            <p:cNvSpPr/>
            <p:nvPr/>
          </p:nvSpPr>
          <p:spPr>
            <a:xfrm>
              <a:off x="2518218" y="3499310"/>
              <a:ext cx="86113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后缓冲柱塞 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D1618ED1-8C4A-4B17-A3AB-E9DC8D46B675}"/>
                </a:ext>
              </a:extLst>
            </p:cNvPr>
            <p:cNvSpPr/>
            <p:nvPr/>
          </p:nvSpPr>
          <p:spPr>
            <a:xfrm>
              <a:off x="2023904" y="3473323"/>
              <a:ext cx="595035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活塞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92DAF589-154A-4CB3-A1B2-A570A95DDD92}"/>
                </a:ext>
              </a:extLst>
            </p:cNvPr>
            <p:cNvSpPr/>
            <p:nvPr/>
          </p:nvSpPr>
          <p:spPr>
            <a:xfrm>
              <a:off x="1315052" y="3484392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止动销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7F5BA761-790A-4896-B930-A4B9EB2136D5}"/>
                </a:ext>
              </a:extLst>
            </p:cNvPr>
            <p:cNvSpPr/>
            <p:nvPr/>
          </p:nvSpPr>
          <p:spPr>
            <a:xfrm>
              <a:off x="585097" y="3496905"/>
              <a:ext cx="80021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前法兰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5998278D-35AE-427C-9261-4A5A4B38F53F}"/>
              </a:ext>
            </a:extLst>
          </p:cNvPr>
          <p:cNvSpPr/>
          <p:nvPr/>
        </p:nvSpPr>
        <p:spPr>
          <a:xfrm>
            <a:off x="423354" y="772340"/>
            <a:ext cx="8325110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液压缸的结构基本上可以分为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缸筒和缸盖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活塞和活塞杆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缓冲装置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排气装置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密封装置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五个部分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469" name="TextBox 127"/>
          <p:cNvSpPr txBox="1">
            <a:spLocks noChangeArrowheads="1"/>
          </p:cNvSpPr>
          <p:nvPr/>
        </p:nvSpPr>
        <p:spPr bwMode="auto">
          <a:xfrm>
            <a:off x="537011" y="974636"/>
            <a:ext cx="7943734" cy="1769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缸筒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：主要是由钢材制成，缸筒内要经过精细加工，以减少密封件的摩擦。</a:t>
            </a:r>
          </a:p>
          <a:p>
            <a:pPr marL="342900" marR="0" lvl="0" indent="-342900" algn="just" defTabSz="914400" rtl="0" eaLnBrk="1" fontAlgn="base" latinLnBrk="0" hangingPunct="1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缸盖盖板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：通常由钢材制成，有前端盖和后端盖，安装在缸筒的前后两端。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缸筒和缸盖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983661" y="3481772"/>
            <a:ext cx="45007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缸筒缸盖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连接形式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82588" y="6408738"/>
            <a:ext cx="82525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 法兰式连接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 半环式连接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 外螺纹式连接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 内螺纹式连接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 拉杆式连接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f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 焊接式连接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AFBB2EE-D8A6-4D55-A1A6-11B68948F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08" y="2733248"/>
            <a:ext cx="6317231" cy="365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63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5"/>
          <p:cNvSpPr txBox="1">
            <a:spLocks noGrp="1"/>
          </p:cNvSpPr>
          <p:nvPr/>
        </p:nvSpPr>
        <p:spPr bwMode="auto">
          <a:xfrm>
            <a:off x="6199236" y="5395838"/>
            <a:ext cx="1355978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半环式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2469" name="TextBox 127"/>
          <p:cNvSpPr txBox="1">
            <a:spLocks noChangeArrowheads="1"/>
          </p:cNvSpPr>
          <p:nvPr/>
        </p:nvSpPr>
        <p:spPr bwMode="auto">
          <a:xfrm>
            <a:off x="395536" y="908720"/>
            <a:ext cx="7929562" cy="1422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活塞：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有整体活塞和分体活塞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Wingdings" panose="05000000000000000000" pitchFamily="2" charset="2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活塞杆：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有实心活塞杆和空心活塞杆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活塞和活塞杆的连接：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有螺纹式和半环式等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活塞和活塞杆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8E032D-4F80-4464-BF80-71F16290B1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137"/>
          <a:stretch/>
        </p:blipFill>
        <p:spPr>
          <a:xfrm>
            <a:off x="683568" y="2924944"/>
            <a:ext cx="7990570" cy="239061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8B7937F-2604-4E14-AB7B-048662DB261F}"/>
              </a:ext>
            </a:extLst>
          </p:cNvPr>
          <p:cNvSpPr/>
          <p:nvPr/>
        </p:nvSpPr>
        <p:spPr>
          <a:xfrm>
            <a:off x="1818662" y="5319638"/>
            <a:ext cx="135597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Wingdings" panose="05000000000000000000" pitchFamily="2" charset="2"/>
              </a:rPr>
              <a:t>螺纹式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096954C-6F5A-4311-8C5E-051D17C96E42}"/>
              </a:ext>
            </a:extLst>
          </p:cNvPr>
          <p:cNvSpPr/>
          <p:nvPr/>
        </p:nvSpPr>
        <p:spPr>
          <a:xfrm>
            <a:off x="683568" y="5949280"/>
            <a:ext cx="7985882" cy="70788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弹簧卡圈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轴套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螺母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半环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压板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6—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活塞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7—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活塞杆 </a:t>
            </a:r>
            <a:b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</a:b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7899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7" name="TextBox 127"/>
          <p:cNvSpPr txBox="1">
            <a:spLocks noChangeArrowheads="1"/>
          </p:cNvSpPr>
          <p:nvPr/>
        </p:nvSpPr>
        <p:spPr bwMode="auto">
          <a:xfrm>
            <a:off x="202434" y="935002"/>
            <a:ext cx="8640960" cy="40011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原理：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利用节流方法在液压缸的回油腔产生阻力，减小速度，避免撞击。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缓冲装置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267744" y="4100423"/>
            <a:ext cx="20522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缓冲柱塞的形式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-276936" y="4543973"/>
            <a:ext cx="6945050" cy="873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a)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反抛物线式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b)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阶梯圆柱式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c)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节流口变化式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d)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单圆柱式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e)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环形缝隙式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f)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圆锥台式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6481335" y="4079018"/>
            <a:ext cx="205222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缓冲压力曲线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5800098" y="4598256"/>
            <a:ext cx="3247281" cy="78752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单圆柱式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圆锥台式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阶梯圆柱式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反抛物线式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5-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理想曲线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E8DFAE-80BC-4ED3-93B9-1434018C8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4" y="1830196"/>
            <a:ext cx="5652120" cy="22488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901D84-6B65-4A16-B000-4D28AC7781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9"/>
          <a:stretch/>
        </p:blipFill>
        <p:spPr>
          <a:xfrm>
            <a:off x="5726025" y="1686403"/>
            <a:ext cx="3395428" cy="224882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3908035-F7D0-4353-992B-8F0283C064F9}"/>
              </a:ext>
            </a:extLst>
          </p:cNvPr>
          <p:cNvSpPr/>
          <p:nvPr/>
        </p:nvSpPr>
        <p:spPr>
          <a:xfrm>
            <a:off x="234784" y="5771528"/>
            <a:ext cx="8674431" cy="96128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理想的缓冲装置应在其整个工作过程中保持缓冲压力恒定不变，实际的缓冲装置则很难做到这点。</a:t>
            </a:r>
          </a:p>
        </p:txBody>
      </p:sp>
    </p:spTree>
    <p:extLst>
      <p:ext uri="{BB962C8B-B14F-4D97-AF65-F5344CB8AC3E}">
        <p14:creationId xmlns:p14="http://schemas.microsoft.com/office/powerpoint/2010/main" val="26422544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177B7AA-3C11-4899-94DC-6A4116FFC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47" y="2564904"/>
            <a:ext cx="4848448" cy="3211496"/>
          </a:xfrm>
          <a:prstGeom prst="rect">
            <a:avLst/>
          </a:prstGeom>
        </p:spPr>
      </p:pic>
      <p:sp>
        <p:nvSpPr>
          <p:cNvPr id="68610" name="页脚占位符 6"/>
          <p:cNvSpPr txBox="1">
            <a:spLocks noGrp="1"/>
          </p:cNvSpPr>
          <p:nvPr/>
        </p:nvSpPr>
        <p:spPr bwMode="auto">
          <a:xfrm>
            <a:off x="4379913" y="5544642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611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18414B5-134F-47C8-AEC2-38970904E825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8613" name="TextBox 127"/>
          <p:cNvSpPr txBox="1">
            <a:spLocks noChangeArrowheads="1"/>
          </p:cNvSpPr>
          <p:nvPr/>
        </p:nvSpPr>
        <p:spPr bwMode="auto">
          <a:xfrm>
            <a:off x="450850" y="853542"/>
            <a:ext cx="8369622" cy="1111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存留空气将使液压缸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低速时产生爬行、颤抖现象，换向时易引起冲击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排气装置可以排除缸内空气，安装在两端盖的最高处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排气装置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93DFCC8-C511-4308-BAA1-622F350BA7F9}"/>
              </a:ext>
            </a:extLst>
          </p:cNvPr>
          <p:cNvSpPr/>
          <p:nvPr/>
        </p:nvSpPr>
        <p:spPr>
          <a:xfrm>
            <a:off x="1649636" y="5396928"/>
            <a:ext cx="2838853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排气阀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F6DC8C-925A-4B81-BABE-D6A743E95B57}"/>
              </a:ext>
            </a:extLst>
          </p:cNvPr>
          <p:cNvSpPr/>
          <p:nvPr/>
        </p:nvSpPr>
        <p:spPr>
          <a:xfrm>
            <a:off x="5069916" y="5376214"/>
            <a:ext cx="954107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排气塞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4555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51" name="Text Box 15"/>
          <p:cNvSpPr txBox="1">
            <a:spLocks noChangeArrowheads="1"/>
          </p:cNvSpPr>
          <p:nvPr/>
        </p:nvSpPr>
        <p:spPr bwMode="auto">
          <a:xfrm>
            <a:off x="214785" y="815922"/>
            <a:ext cx="8461671" cy="961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液压缸的密封主要是指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活塞、活塞杆处的动密封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缸盖等处的静密封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防止液压缸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工作介质的泄漏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外界尘埃与异物的侵入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40370" y="1854284"/>
            <a:ext cx="7355558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缸内泄漏引起工作压力和容积效率下降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缸外泄漏造成工作介质浪费和污染环境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7C2536F-0F7A-489B-B8FF-9889695F22DC}"/>
              </a:ext>
            </a:extLst>
          </p:cNvPr>
          <p:cNvGrpSpPr/>
          <p:nvPr/>
        </p:nvGrpSpPr>
        <p:grpSpPr>
          <a:xfrm>
            <a:off x="323528" y="3200439"/>
            <a:ext cx="4710075" cy="3075705"/>
            <a:chOff x="296632" y="3499959"/>
            <a:chExt cx="4710075" cy="3075705"/>
          </a:xfrm>
        </p:grpSpPr>
        <p:sp>
          <p:nvSpPr>
            <p:cNvPr id="19" name="Rectangle 14"/>
            <p:cNvSpPr>
              <a:spLocks noChangeArrowheads="1"/>
            </p:cNvSpPr>
            <p:nvPr/>
          </p:nvSpPr>
          <p:spPr bwMode="auto">
            <a:xfrm>
              <a:off x="396285" y="3499959"/>
              <a:ext cx="2016224" cy="499624"/>
            </a:xfrm>
            <a:prstGeom prst="rect">
              <a:avLst/>
            </a:prstGeom>
            <a:ln>
              <a:noFill/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anchor="ctr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常用密封方法</a:t>
              </a:r>
              <a:endPara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1E13ED7-18A1-4411-AEBB-F659DA476DFE}"/>
                </a:ext>
              </a:extLst>
            </p:cNvPr>
            <p:cNvGrpSpPr/>
            <p:nvPr/>
          </p:nvGrpSpPr>
          <p:grpSpPr>
            <a:xfrm>
              <a:off x="296632" y="3512120"/>
              <a:ext cx="4710075" cy="3063544"/>
              <a:chOff x="2625131" y="3569974"/>
              <a:chExt cx="4710075" cy="3063544"/>
            </a:xfrm>
          </p:grpSpPr>
          <p:sp>
            <p:nvSpPr>
              <p:cNvPr id="13" name="Text Box 15"/>
              <p:cNvSpPr txBox="1">
                <a:spLocks noChangeArrowheads="1"/>
              </p:cNvSpPr>
              <p:nvPr/>
            </p:nvSpPr>
            <p:spPr bwMode="auto">
              <a:xfrm>
                <a:off x="4741008" y="4499780"/>
                <a:ext cx="2594198" cy="14229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常用密封件</a:t>
                </a:r>
                <a:endParaRPr kumimoji="0" lang="en-US" altLang="zh-CN" sz="2000" b="0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新型密封件</a:t>
                </a:r>
                <a:endParaRPr kumimoji="0" lang="en-US" altLang="zh-CN" sz="2000" b="0" i="0" u="sng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组合密封件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2625131" y="3569974"/>
                <a:ext cx="4032448" cy="3063544"/>
                <a:chOff x="2915816" y="3527756"/>
                <a:chExt cx="4032448" cy="3063544"/>
              </a:xfrm>
            </p:grpSpPr>
            <p:sp>
              <p:nvSpPr>
                <p:cNvPr id="12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998812" y="3996750"/>
                  <a:ext cx="2594198" cy="96128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285750" marR="0" lvl="0" indent="-285750" algn="l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2000" b="0" i="0" u="sng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1.</a:t>
                  </a:r>
                  <a:r>
                    <a:rPr kumimoji="0" lang="zh-CN" altLang="en-US" sz="2000" b="0" i="0" u="sng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间隙密封</a:t>
                  </a:r>
                  <a:endParaRPr kumimoji="0" lang="en-US" altLang="zh-CN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  <a:p>
                  <a:pPr marL="285750" marR="0" lvl="0" indent="-285750" algn="l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2000" b="0" i="0" u="sng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2.</a:t>
                  </a:r>
                  <a:r>
                    <a:rPr kumimoji="0" lang="zh-CN" altLang="en-US" sz="2000" b="0" i="0" u="sng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密封件密封</a:t>
                  </a:r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14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3172195" y="5932966"/>
                  <a:ext cx="2594198" cy="4996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marL="285750" marR="0" lvl="0" indent="-285750" algn="l" defTabSz="914400" rtl="0" eaLnBrk="1" fontAlgn="base" latinLnBrk="0" hangingPunct="1">
                    <a:lnSpc>
                      <a:spcPct val="15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US" altLang="zh-CN" sz="2000" b="0" i="0" u="sng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3.</a:t>
                  </a:r>
                  <a:r>
                    <a:rPr kumimoji="0" lang="zh-CN" altLang="en-US" sz="2000" b="0" i="0" u="sng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微软雅黑"/>
                      <a:cs typeface="+mn-cs"/>
                    </a:rPr>
                    <a:t>防尘圈</a:t>
                  </a:r>
                  <a:endParaRPr kumimoji="0" lang="en-US" altLang="zh-CN" sz="2000" b="0" i="0" u="sng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  <p:sp>
              <p:nvSpPr>
                <p:cNvPr id="4" name="圆角矩形 3"/>
                <p:cNvSpPr/>
                <p:nvPr/>
              </p:nvSpPr>
              <p:spPr>
                <a:xfrm>
                  <a:off x="2915816" y="3527756"/>
                  <a:ext cx="4032448" cy="3063544"/>
                </a:xfrm>
                <a:prstGeom prst="roundRect">
                  <a:avLst>
                    <a:gd name="adj" fmla="val 5115"/>
                  </a:avLst>
                </a:prstGeom>
                <a:noFill/>
                <a:ln>
                  <a:solidFill>
                    <a:schemeClr val="accent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endParaRPr>
                </a:p>
              </p:txBody>
            </p:sp>
          </p:grpSp>
        </p:grpSp>
      </p:grpSp>
      <p:pic>
        <p:nvPicPr>
          <p:cNvPr id="43010" name="Picture 2" descr="https://gimg2.baidu.com/image_search/src=http%3A%2F%2Fwww.deliverseals.com%2Fuploads%2Fimage%2F20191201%2F1575190930130102.jpg&amp;refer=http%3A%2F%2Fwww.deliverseals.com&amp;app=2002&amp;size=f9999,10000&amp;q=a80&amp;n=0&amp;g=0n&amp;fmt=auto?sec=1671106204&amp;t=d399197ee73c46d573267aed74076845">
            <a:extLst>
              <a:ext uri="{FF2B5EF4-FFF2-40B4-BE49-F238E27FC236}">
                <a16:creationId xmlns:a16="http://schemas.microsoft.com/office/drawing/2014/main" id="{7C03B6FC-FA2C-4E2D-86A3-9DD3807E3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21" y="3872284"/>
            <a:ext cx="4698380" cy="298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ECEBEEB3-81BB-48C7-A076-6C99A5499FD5}"/>
              </a:ext>
            </a:extLst>
          </p:cNvPr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密封装置</a:t>
            </a:r>
          </a:p>
        </p:txBody>
      </p:sp>
    </p:spTree>
    <p:extLst>
      <p:ext uri="{BB962C8B-B14F-4D97-AF65-F5344CB8AC3E}">
        <p14:creationId xmlns:p14="http://schemas.microsoft.com/office/powerpoint/2010/main" val="1827292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0659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0660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8B10D-90A2-4F3E-A85B-AF882D07572F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密封装置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331162" y="861729"/>
            <a:ext cx="2594198" cy="49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间隙密封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5" name="Picture 5" descr="4-11%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597" y="861729"/>
            <a:ext cx="3312368" cy="22663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611560" y="3590790"/>
            <a:ext cx="7607200" cy="400110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适用尺寸较小、压力较低、相对运动速度较高的缸筒和活塞 </a:t>
            </a:r>
          </a:p>
        </p:txBody>
      </p:sp>
      <p:sp>
        <p:nvSpPr>
          <p:cNvPr id="6" name="矩形 5"/>
          <p:cNvSpPr/>
          <p:nvPr/>
        </p:nvSpPr>
        <p:spPr>
          <a:xfrm>
            <a:off x="732447" y="1432190"/>
            <a:ext cx="3203834" cy="17054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结构简单，摩擦阻力小，可耐高温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泄漏大，加工要求高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磨损后无法恢复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441278" y="4450098"/>
            <a:ext cx="3973882" cy="133607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采用间隙密封设计的低摩擦缸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：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实现液体摩擦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微软雅黑"/>
              <a:cs typeface="+mn-cs"/>
            </a:endParaRPr>
          </a:p>
          <a:p>
            <a:pPr marL="742950" marR="0" lvl="1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微软雅黑"/>
                <a:cs typeface="+mn-cs"/>
              </a:rPr>
              <a:t>提高机械效率和低速性能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4" name="5T15.EPS">
            <a:extLst>
              <a:ext uri="{FF2B5EF4-FFF2-40B4-BE49-F238E27FC236}">
                <a16:creationId xmlns:a16="http://schemas.microsoft.com/office/drawing/2014/main" id="{7F639AE3-E9D1-4F16-A24E-AB0DD7D8AD5A}"/>
              </a:ext>
            </a:extLst>
          </p:cNvPr>
          <p:cNvPicPr/>
          <p:nvPr/>
        </p:nvPicPr>
        <p:blipFill rotWithShape="1">
          <a:blip r:embed="rId3"/>
          <a:srcRect r="5033"/>
          <a:stretch/>
        </p:blipFill>
        <p:spPr>
          <a:xfrm>
            <a:off x="5117818" y="4209701"/>
            <a:ext cx="3605119" cy="2468584"/>
          </a:xfrm>
          <a:prstGeom prst="rect">
            <a:avLst/>
          </a:prstGeom>
        </p:spPr>
      </p:pic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5655064" y="6274239"/>
            <a:ext cx="2016224" cy="499624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低摩擦液压缸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20" name="5T14.EPS">
            <a:extLst>
              <a:ext uri="{FF2B5EF4-FFF2-40B4-BE49-F238E27FC236}">
                <a16:creationId xmlns:a16="http://schemas.microsoft.com/office/drawing/2014/main" id="{730AD445-95B7-4BB0-8ABC-21899EEE952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4840971" y="625338"/>
            <a:ext cx="3971867" cy="2589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6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755576" y="980728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液压缸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3" descr="DSC00053.JPG"/>
          <p:cNvPicPr>
            <a:picLocks noChangeAspect="1"/>
          </p:cNvPicPr>
          <p:nvPr/>
        </p:nvPicPr>
        <p:blipFill>
          <a:blip r:embed="rId3" cstate="print"/>
          <a:srcRect b="16667"/>
          <a:stretch>
            <a:fillRect/>
          </a:stretch>
        </p:blipFill>
        <p:spPr>
          <a:xfrm>
            <a:off x="7168896" y="4663449"/>
            <a:ext cx="1975104" cy="2194551"/>
          </a:xfrm>
          <a:prstGeom prst="rect">
            <a:avLst/>
          </a:prstGeom>
        </p:spPr>
      </p:pic>
      <p:sp>
        <p:nvSpPr>
          <p:cNvPr id="5" name="Rectangle 10"/>
          <p:cNvSpPr txBox="1">
            <a:spLocks noChangeArrowheads="1"/>
          </p:cNvSpPr>
          <p:nvPr/>
        </p:nvSpPr>
        <p:spPr bwMode="auto">
          <a:xfrm>
            <a:off x="899592" y="2431201"/>
            <a:ext cx="77724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571500" indent="-571500" algn="l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液压缸的类型和特点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液压缸的典型结构和组成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液压缸的设计和计算</a:t>
            </a:r>
            <a:endParaRPr 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907890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0659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密封装置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467544" y="743109"/>
            <a:ext cx="2594198" cy="49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密封件密封</a:t>
            </a: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779810" y="1383627"/>
            <a:ext cx="7584380" cy="961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结构简单，制造方便，磨损后有自动补偿能力，性能可靠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常用密封件：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型密封圈、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Y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型密封圈、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V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型密封件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880D7A3-87CA-4618-AC30-CF50DDFE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71" y="2886268"/>
            <a:ext cx="2771353" cy="14905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489BCB8B-FECF-4C9E-B4AD-53B5CCD50ADE}"/>
              </a:ext>
            </a:extLst>
          </p:cNvPr>
          <p:cNvSpPr/>
          <p:nvPr/>
        </p:nvSpPr>
        <p:spPr>
          <a:xfrm>
            <a:off x="136503" y="4777695"/>
            <a:ext cx="2923330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静、动密封均可，使用最广泛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结构小巧，安装紧凑</a:t>
            </a: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可对两个方向起密封作用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价格低廉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0530546-4511-4D2F-8A9B-87C7DE2BA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386" y="2488453"/>
            <a:ext cx="3220638" cy="2173933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87A83268-1D24-4026-8B94-2FEB9A3930A1}"/>
              </a:ext>
            </a:extLst>
          </p:cNvPr>
          <p:cNvSpPr/>
          <p:nvPr/>
        </p:nvSpPr>
        <p:spPr>
          <a:xfrm>
            <a:off x="3103538" y="4805923"/>
            <a:ext cx="3591123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宜作大直径的往复运动密封件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密封性能良好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摩擦阻力小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书宋_GBK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运动平稳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书宋_GBK"/>
              <a:ea typeface="宋体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耐压性好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书宋_GBK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适用压力范围广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书宋_GBK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3FEA071-DFD9-4F49-AA25-CA43B886B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653" y="2354290"/>
            <a:ext cx="2383631" cy="2129327"/>
          </a:xfrm>
          <a:prstGeom prst="rect">
            <a:avLst/>
          </a:prstGeom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769ACCBD-714F-456B-A14E-3C7D980618ED}"/>
              </a:ext>
            </a:extLst>
          </p:cNvPr>
          <p:cNvSpPr/>
          <p:nvPr/>
        </p:nvSpPr>
        <p:spPr>
          <a:xfrm>
            <a:off x="6208623" y="4513085"/>
            <a:ext cx="2817254" cy="2264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用于活塞和活塞杆的往复动密封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摩擦阻力小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书宋_GBK"/>
                <a:ea typeface="宋体" pitchFamily="2" charset="-122"/>
                <a:cs typeface="Times New Roman" panose="02020603050405020304" pitchFamily="18" charset="0"/>
              </a:rPr>
              <a:t>，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运动平稳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书宋_GBK"/>
              <a:ea typeface="宋体" pitchFamily="2" charset="-122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密封装置的轴向尺寸大，摩擦阻力大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微软雅黑"/>
                <a:cs typeface="Times New Roman" panose="02020603050405020304" pitchFamily="18" charset="0"/>
              </a:rPr>
              <a:t>可多个组合使用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9477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0660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8B10D-90A2-4F3E-A85B-AF882D07572F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密封装置</a:t>
            </a: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67544" y="836712"/>
            <a:ext cx="2594198" cy="49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50000"/>
              </a:lnSpc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Arial" panose="020B0604020202020204" pitchFamily="34" charset="0"/>
              </a:defRPr>
            </a:lvl2pPr>
            <a:lvl3pPr marL="1143000" indent="-228600">
              <a:defRPr>
                <a:latin typeface="Arial" panose="020B0604020202020204" pitchFamily="34" charset="0"/>
              </a:defRPr>
            </a:lvl3pPr>
            <a:lvl4pPr marL="1600200" indent="-228600">
              <a:defRPr>
                <a:latin typeface="Arial" panose="020B0604020202020204" pitchFamily="34" charset="0"/>
              </a:defRPr>
            </a:lvl4pPr>
            <a:lvl5pPr marL="2057400" indent="-22860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3.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防尘圈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931E720-87DC-4D1A-90F2-AC364D7E70C5}"/>
              </a:ext>
            </a:extLst>
          </p:cNvPr>
          <p:cNvSpPr/>
          <p:nvPr/>
        </p:nvSpPr>
        <p:spPr>
          <a:xfrm>
            <a:off x="583829" y="1333002"/>
            <a:ext cx="8246640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活塞杆外伸部分很容易把脏物带入液压缸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使油液受污染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密封件被磨损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需在活塞杆密封处增添防尘圈</a:t>
            </a:r>
          </a:p>
        </p:txBody>
      </p:sp>
      <p:pic>
        <p:nvPicPr>
          <p:cNvPr id="17" name="5T22.EPS" descr="id:2147505145;FounderCES">
            <a:extLst>
              <a:ext uri="{FF2B5EF4-FFF2-40B4-BE49-F238E27FC236}">
                <a16:creationId xmlns:a16="http://schemas.microsoft.com/office/drawing/2014/main" id="{D82D487E-023C-49EF-9D26-DC5B1D6102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8362" y="3115872"/>
            <a:ext cx="3966134" cy="2400036"/>
          </a:xfrm>
          <a:prstGeom prst="rect">
            <a:avLst/>
          </a:prstGeom>
        </p:spPr>
      </p:pic>
      <p:pic>
        <p:nvPicPr>
          <p:cNvPr id="19" name="Picture 2" descr="https://gimg2.baidu.com/image_search/src=http%3A%2F%2Fwww.deliverseals.com%2Fuploads%2Fimage%2F20191201%2F1575190930130102.jpg&amp;refer=http%3A%2F%2Fwww.deliverseals.com&amp;app=2002&amp;size=f9999,10000&amp;q=a80&amp;n=0&amp;g=0n&amp;fmt=auto?sec=1671106204&amp;t=d399197ee73c46d573267aed74076845">
            <a:extLst>
              <a:ext uri="{FF2B5EF4-FFF2-40B4-BE49-F238E27FC236}">
                <a16:creationId xmlns:a16="http://schemas.microsoft.com/office/drawing/2014/main" id="{AFB6BE9B-1573-4F0B-AB7F-9A4A01A406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3" t="-209" r="-2450" b="209"/>
          <a:stretch/>
        </p:blipFill>
        <p:spPr bwMode="auto">
          <a:xfrm>
            <a:off x="5764281" y="3214224"/>
            <a:ext cx="3313522" cy="366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7275820-D4D8-4E46-847F-4F6CA1D7ED3D}"/>
              </a:ext>
            </a:extLst>
          </p:cNvPr>
          <p:cNvSpPr/>
          <p:nvPr/>
        </p:nvSpPr>
        <p:spPr>
          <a:xfrm>
            <a:off x="710509" y="5660489"/>
            <a:ext cx="4572000" cy="7914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a)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普通型防尘圈　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b)Z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形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Turcon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防尘圈</a:t>
            </a:r>
            <a:endParaRPr kumimoji="0" lang="zh-CN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1—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防尘圈　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2—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活塞杆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5153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0659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0660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128B10D-90A2-4F3E-A85B-AF882D07572F}" type="slidenum">
              <a:rPr kumimoji="0" lang="en-US" altLang="zh-CN" sz="1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液压缸的设计和计算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j-cs"/>
            </a:endParaRP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155060" y="917342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设计流程：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A4F1DCB2-0AA1-4F2A-BCDB-305C71A365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60419155"/>
              </p:ext>
            </p:extLst>
          </p:nvPr>
        </p:nvGraphicFramePr>
        <p:xfrm>
          <a:off x="65087" y="1662419"/>
          <a:ext cx="9013825" cy="24036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8D98BE6-C7ED-47D4-ADF0-AA4D2DBD972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57860"/>
          <a:stretch/>
        </p:blipFill>
        <p:spPr>
          <a:xfrm>
            <a:off x="228016" y="4761756"/>
            <a:ext cx="8850896" cy="2096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544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1" name="Rectangle 6"/>
          <p:cNvSpPr>
            <a:spLocks noChangeArrowheads="1"/>
          </p:cNvSpPr>
          <p:nvPr/>
        </p:nvSpPr>
        <p:spPr bwMode="auto">
          <a:xfrm>
            <a:off x="353228" y="703961"/>
            <a:ext cx="6984776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缸筒内径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、活塞杆直径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、液压缸缸体长度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L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液压缸主要尺寸的确定</a:t>
            </a:r>
          </a:p>
        </p:txBody>
      </p:sp>
      <p:sp>
        <p:nvSpPr>
          <p:cNvPr id="3" name="矩形 2"/>
          <p:cNvSpPr/>
          <p:nvPr/>
        </p:nvSpPr>
        <p:spPr>
          <a:xfrm>
            <a:off x="442668" y="1540364"/>
            <a:ext cx="1802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液压缸内径</a:t>
            </a:r>
            <a:r>
              <a:rPr kumimoji="0" lang="en-US" altLang="zh-CN" sz="1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6885" y="2013201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根据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最大总负载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选取的动作压力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来确定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83" y="1158798"/>
            <a:ext cx="3664242" cy="1951283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B3678873-53C9-4E54-B32A-398F0E7B6945}"/>
              </a:ext>
            </a:extLst>
          </p:cNvPr>
          <p:cNvSpPr/>
          <p:nvPr/>
        </p:nvSpPr>
        <p:spPr>
          <a:xfrm>
            <a:off x="442668" y="2660824"/>
            <a:ext cx="1802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活塞杆直径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FB0C57E-FB67-4BC8-964B-218D36AD97F8}"/>
              </a:ext>
            </a:extLst>
          </p:cNvPr>
          <p:cNvSpPr/>
          <p:nvPr/>
        </p:nvSpPr>
        <p:spPr>
          <a:xfrm>
            <a:off x="5667130" y="5863636"/>
            <a:ext cx="3029148" cy="874407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计算所得液压缸的内径和活塞杆内径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应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圆整为标准值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E014D01-4EE1-4600-800F-C131722542D5}"/>
              </a:ext>
            </a:extLst>
          </p:cNvPr>
          <p:cNvSpPr/>
          <p:nvPr/>
        </p:nvSpPr>
        <p:spPr>
          <a:xfrm>
            <a:off x="546885" y="3179573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根据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工作时受力情况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来确定</a:t>
            </a:r>
          </a:p>
        </p:txBody>
      </p:sp>
      <p:graphicFrame>
        <p:nvGraphicFramePr>
          <p:cNvPr id="42" name="表格 41">
            <a:extLst>
              <a:ext uri="{FF2B5EF4-FFF2-40B4-BE49-F238E27FC236}">
                <a16:creationId xmlns:a16="http://schemas.microsoft.com/office/drawing/2014/main" id="{497D5B26-646B-4431-B1C3-22982751A823}"/>
              </a:ext>
            </a:extLst>
          </p:cNvPr>
          <p:cNvGraphicFramePr>
            <a:graphicFrameLocks noGrp="1"/>
          </p:cNvGraphicFramePr>
          <p:nvPr/>
        </p:nvGraphicFramePr>
        <p:xfrm>
          <a:off x="358784" y="3795343"/>
          <a:ext cx="8191445" cy="95853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24044">
                  <a:extLst>
                    <a:ext uri="{9D8B030D-6E8A-4147-A177-3AD203B41FA5}">
                      <a16:colId xmlns:a16="http://schemas.microsoft.com/office/drawing/2014/main" val="37879059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00877667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2258501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135724041"/>
                    </a:ext>
                  </a:extLst>
                </a:gridCol>
                <a:gridCol w="1554833">
                  <a:extLst>
                    <a:ext uri="{9D8B030D-6E8A-4147-A177-3AD203B41FA5}">
                      <a16:colId xmlns:a16="http://schemas.microsoft.com/office/drawing/2014/main" val="2784056403"/>
                    </a:ext>
                  </a:extLst>
                </a:gridCol>
              </a:tblGrid>
              <a:tr h="5586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活塞杆受力情况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受拉伸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受压缩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工作压力≤</a:t>
                      </a:r>
                      <a:r>
                        <a:rPr lang="en-US" altLang="zh-CN" sz="1400" dirty="0"/>
                        <a:t>5MPa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受压缩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en-US" altLang="zh-CN" sz="1400" dirty="0"/>
                        <a:t>5MPa</a:t>
                      </a:r>
                      <a:r>
                        <a:rPr lang="zh-CN" altLang="en-US" sz="1400" dirty="0"/>
                        <a:t>≤工作压力≤</a:t>
                      </a:r>
                      <a:r>
                        <a:rPr lang="en-US" altLang="zh-CN" sz="1400" dirty="0"/>
                        <a:t>7MPa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受压缩</a:t>
                      </a:r>
                      <a:endParaRPr lang="en-US" altLang="zh-CN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工作压力≥</a:t>
                      </a:r>
                      <a:r>
                        <a:rPr lang="en-US" altLang="zh-CN" sz="1400" dirty="0"/>
                        <a:t>7MPa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788324"/>
                  </a:ext>
                </a:extLst>
              </a:tr>
              <a:tr h="399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活塞杆直径</a:t>
                      </a:r>
                      <a:r>
                        <a:rPr lang="en-US" altLang="zh-CN" sz="1400" dirty="0"/>
                        <a:t>d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（</a:t>
                      </a:r>
                      <a:r>
                        <a:rPr lang="en-US" altLang="zh-CN" sz="1400" dirty="0"/>
                        <a:t>0.3-0.5</a:t>
                      </a:r>
                      <a:r>
                        <a:rPr lang="zh-CN" altLang="en-US" sz="1400" dirty="0"/>
                        <a:t>）</a:t>
                      </a:r>
                      <a:r>
                        <a:rPr lang="en-US" altLang="zh-CN" sz="1400" dirty="0"/>
                        <a:t>D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（</a:t>
                      </a:r>
                      <a:r>
                        <a:rPr lang="en-US" altLang="zh-CN" sz="1400" dirty="0"/>
                        <a:t>0.5-0.55</a:t>
                      </a:r>
                      <a:r>
                        <a:rPr lang="zh-CN" altLang="en-US" sz="1400" dirty="0"/>
                        <a:t>）</a:t>
                      </a:r>
                      <a:r>
                        <a:rPr lang="en-US" altLang="zh-CN" sz="1400" dirty="0"/>
                        <a:t>D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（</a:t>
                      </a:r>
                      <a:r>
                        <a:rPr lang="en-US" altLang="zh-CN" sz="1400" dirty="0"/>
                        <a:t>0.6-0.7</a:t>
                      </a:r>
                      <a:r>
                        <a:rPr lang="zh-CN" altLang="en-US" sz="1400" dirty="0"/>
                        <a:t>）</a:t>
                      </a:r>
                      <a:r>
                        <a:rPr lang="en-US" altLang="zh-CN" sz="1400" dirty="0"/>
                        <a:t>D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0.7D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55268"/>
                  </a:ext>
                </a:extLst>
              </a:tr>
            </a:tbl>
          </a:graphicData>
        </a:graphic>
      </p:graphicFrame>
      <p:sp>
        <p:nvSpPr>
          <p:cNvPr id="43" name="矩形 42">
            <a:extLst>
              <a:ext uri="{FF2B5EF4-FFF2-40B4-BE49-F238E27FC236}">
                <a16:creationId xmlns:a16="http://schemas.microsoft.com/office/drawing/2014/main" id="{AD495CAF-2614-41AB-8B51-721FC92F6403}"/>
              </a:ext>
            </a:extLst>
          </p:cNvPr>
          <p:cNvSpPr/>
          <p:nvPr/>
        </p:nvSpPr>
        <p:spPr>
          <a:xfrm>
            <a:off x="442668" y="5507781"/>
            <a:ext cx="4176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液压缸缸体长度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L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AB3F44FE-07EE-4ECA-94BF-1D99EFDE3D06}"/>
              </a:ext>
            </a:extLst>
          </p:cNvPr>
          <p:cNvSpPr/>
          <p:nvPr/>
        </p:nvSpPr>
        <p:spPr>
          <a:xfrm>
            <a:off x="546885" y="5996584"/>
            <a:ext cx="3159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根据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最大工作行程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来确定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68B9490-F148-45B7-958E-F69DA92B41D5}"/>
                  </a:ext>
                </a:extLst>
              </p:cNvPr>
              <p:cNvSpPr/>
              <p:nvPr/>
            </p:nvSpPr>
            <p:spPr>
              <a:xfrm>
                <a:off x="532757" y="4893788"/>
                <a:ext cx="51298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对单杆活塞缸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，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/>
                        <a:cs typeface="+mn-cs"/>
                      </a:rPr>
                      <m:t>𝑑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值也可由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/>
                        <a:cs typeface="+mn-cs"/>
                      </a:rPr>
                      <m:t>𝐷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和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/>
                    <a:ea typeface="微软雅黑"/>
                  </a:rPr>
                  <a:t>往复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速比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/>
                        <a:cs typeface="+mn-cs"/>
                      </a:rPr>
                      <m:t>𝜆</m:t>
                    </m:r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微软雅黑"/>
                        <a:cs typeface="+mn-cs"/>
                      </a:rPr>
                      <m:t>𝑣</m:t>
                    </m:r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来决定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68B9490-F148-45B7-958E-F69DA92B41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57" y="4893788"/>
                <a:ext cx="5129866" cy="369332"/>
              </a:xfrm>
              <a:prstGeom prst="rect">
                <a:avLst/>
              </a:prstGeom>
              <a:blipFill>
                <a:blip r:embed="rId3"/>
                <a:stretch>
                  <a:fillRect l="-950" t="-10000" r="-356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17052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强度校核与拉杆计算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9808" y="906341"/>
                <a:ext cx="417646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缸筒壁厚</a:t>
                </a:r>
                <a14:m>
                  <m:oMath xmlns:m="http://schemas.openxmlformats.org/officeDocument/2006/math">
                    <m:r>
                      <a:rPr kumimoji="0" lang="zh-CN" alt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𝜹</m:t>
                    </m:r>
                    <m:r>
                      <a:rPr kumimoji="0" lang="en-US" altLang="zh-CN" sz="20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校核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08" y="906341"/>
                <a:ext cx="4176464" cy="400110"/>
              </a:xfrm>
              <a:prstGeom prst="rect">
                <a:avLst/>
              </a:prstGeom>
              <a:blipFill>
                <a:blip r:embed="rId2"/>
                <a:stretch>
                  <a:fillRect l="-1314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827584" y="1268760"/>
            <a:ext cx="5040560" cy="116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2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中、低压系统由结构工艺要求决定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高压系统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须校核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根据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壁厚、工况和缸筒材料强度等校核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68848FD-6914-4188-886C-0D32731DCA30}"/>
              </a:ext>
            </a:extLst>
          </p:cNvPr>
          <p:cNvSpPr/>
          <p:nvPr/>
        </p:nvSpPr>
        <p:spPr>
          <a:xfrm>
            <a:off x="429416" y="2564904"/>
            <a:ext cx="479065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活塞杆直径</a:t>
            </a:r>
            <a:r>
              <a:rPr kumimoji="0" lang="en-US" altLang="zh-CN" sz="20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d 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校核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529B755B-D72E-4CF3-BDE1-7F1380B88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2924944"/>
            <a:ext cx="7124148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>
              <a:lnSpc>
                <a:spcPct val="15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根据作用力和活塞杆材料的许用应力校核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4C47E6E-0ABC-4B4A-99EB-AD73912452DC}"/>
                  </a:ext>
                </a:extLst>
              </p:cNvPr>
              <p:cNvSpPr/>
              <p:nvPr/>
            </p:nvSpPr>
            <p:spPr>
              <a:xfrm>
                <a:off x="429416" y="3573016"/>
                <a:ext cx="280820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缸盖固定螺栓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𝒅</m:t>
                        </m:r>
                      </m:e>
                      <m:sub>
                        <m:r>
                          <a:rPr kumimoji="0" lang="en-US" altLang="zh-CN" sz="2000" b="1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𝒔</m:t>
                        </m:r>
                      </m:sub>
                    </m:sSub>
                  </m:oMath>
                </a14:m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校核</a:t>
                </a: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4C47E6E-0ABC-4B4A-99EB-AD73912452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16" y="3573016"/>
                <a:ext cx="2808205" cy="400110"/>
              </a:xfrm>
              <a:prstGeom prst="rect">
                <a:avLst/>
              </a:prstGeom>
              <a:blipFill>
                <a:blip r:embed="rId3"/>
                <a:stretch>
                  <a:fillRect l="-1952" t="-7576" r="-1518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4">
            <a:extLst>
              <a:ext uri="{FF2B5EF4-FFF2-40B4-BE49-F238E27FC236}">
                <a16:creationId xmlns:a16="http://schemas.microsoft.com/office/drawing/2014/main" id="{6554FB36-609C-4BF2-A190-1309DB3E8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3937488"/>
            <a:ext cx="7124148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根据作用力和活塞杆材料的许用应力校核 </a:t>
            </a:r>
          </a:p>
        </p:txBody>
      </p:sp>
      <p:pic>
        <p:nvPicPr>
          <p:cNvPr id="43012" name="Picture 4" descr="See the source image">
            <a:extLst>
              <a:ext uri="{FF2B5EF4-FFF2-40B4-BE49-F238E27FC236}">
                <a16:creationId xmlns:a16="http://schemas.microsoft.com/office/drawing/2014/main" id="{AEC562A1-D683-4F00-98E0-ACFFD2375C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6" t="18150" r="10835" b="20459"/>
          <a:stretch/>
        </p:blipFill>
        <p:spPr bwMode="auto">
          <a:xfrm>
            <a:off x="6228183" y="2074245"/>
            <a:ext cx="2231450" cy="163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See the source image">
            <a:extLst>
              <a:ext uri="{FF2B5EF4-FFF2-40B4-BE49-F238E27FC236}">
                <a16:creationId xmlns:a16="http://schemas.microsoft.com/office/drawing/2014/main" id="{CC1E0FAC-EE61-40E9-94D5-1D3AACCCD6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47" b="6606"/>
          <a:stretch/>
        </p:blipFill>
        <p:spPr bwMode="auto">
          <a:xfrm>
            <a:off x="6228183" y="3773071"/>
            <a:ext cx="2231450" cy="130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8" name="Picture 10" descr="See the source image">
            <a:extLst>
              <a:ext uri="{FF2B5EF4-FFF2-40B4-BE49-F238E27FC236}">
                <a16:creationId xmlns:a16="http://schemas.microsoft.com/office/drawing/2014/main" id="{48CC7F42-78C2-47E2-A892-91601174F0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25" t="23987" r="3062" b="14695"/>
          <a:stretch/>
        </p:blipFill>
        <p:spPr bwMode="auto">
          <a:xfrm>
            <a:off x="6228183" y="722149"/>
            <a:ext cx="2231450" cy="12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D0481A1-1424-4D6F-8AD6-9A37D618EED4}"/>
              </a:ext>
            </a:extLst>
          </p:cNvPr>
          <p:cNvSpPr/>
          <p:nvPr/>
        </p:nvSpPr>
        <p:spPr>
          <a:xfrm>
            <a:off x="429416" y="4581128"/>
            <a:ext cx="28082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0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拉杆计算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Rectangle 4">
            <a:extLst>
              <a:ext uri="{FF2B5EF4-FFF2-40B4-BE49-F238E27FC236}">
                <a16:creationId xmlns:a16="http://schemas.microsoft.com/office/drawing/2014/main" id="{64F898E2-C241-4652-B8E8-1DBB7F47A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971" y="4922204"/>
            <a:ext cx="5256584" cy="1889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Times New Roman" panose="02020603050405020304" pitchFamily="18" charset="0"/>
              </a:rPr>
              <a:t>有的液压缸缸筒和两端缸盖由拉杆组装，</a:t>
            </a:r>
            <a:r>
              <a:rPr lang="zh-CN" altLang="en-US" sz="2000">
                <a:solidFill>
                  <a:srgbClr val="0070C0"/>
                </a:solidFill>
                <a:latin typeface="微软雅黑"/>
                <a:ea typeface="微软雅黑" panose="020B0503020204020204" pitchFamily="34" charset="-122"/>
                <a:cs typeface="Times New Roman" panose="02020603050405020304" pitchFamily="18" charset="0"/>
              </a:rPr>
              <a:t>使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Times New Roman" panose="02020603050405020304" pitchFamily="18" charset="0"/>
              </a:rPr>
              <a:t>缸盖和缸筒不会松开</a:t>
            </a:r>
            <a:r>
              <a:rPr lang="zh-CN" altLang="en-US" sz="2000">
                <a:solidFill>
                  <a:srgbClr val="000000"/>
                </a:solidFill>
                <a:latin typeface="微软雅黑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Times New Roman" panose="02020603050405020304" pitchFamily="18" charset="0"/>
              </a:rPr>
              <a:t>产生泄漏</a:t>
            </a:r>
            <a:endParaRPr kumimoji="0" lang="en-US" altLang="zh-CN" sz="2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由液压缸</a:t>
            </a:r>
            <a:r>
              <a:rPr lang="zh-CN" altLang="en-US" sz="200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最高工作</a:t>
            </a:r>
            <a:r>
              <a:rPr lang="zh-CN" altLang="zh-CN" sz="200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压力时</a:t>
            </a:r>
            <a:r>
              <a:rPr lang="zh-CN" altLang="en-US" sz="200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缸盖和缸筒</a:t>
            </a:r>
            <a:r>
              <a:rPr kumimoji="0" lang="zh-CN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接触力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为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0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，可求</a:t>
            </a:r>
            <a:r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 panose="020B0503020204020204" pitchFamily="34" charset="-122"/>
                <a:cs typeface="Times New Roman" panose="02020603050405020304" pitchFamily="18" charset="0"/>
              </a:rPr>
              <a:t>拉杆的预加载荷量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B1811AD-1556-487E-875F-BA36DEFC96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041" b="19087"/>
          <a:stretch/>
        </p:blipFill>
        <p:spPr>
          <a:xfrm>
            <a:off x="6228575" y="5144431"/>
            <a:ext cx="2231058" cy="148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151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稳定性校核</a:t>
            </a:r>
          </a:p>
        </p:txBody>
      </p:sp>
      <p:pic>
        <p:nvPicPr>
          <p:cNvPr id="16" name="Picture 10" descr="https://gimg2.baidu.com/image_search/src=http%3A%2F%2Ftxt25-2.book118.com%2F2018%2F0409%2Fbook160834%2F160833612.jpg&amp;refer=http%3A%2F%2Ftxt25-2.book118.com&amp;app=2002&amp;size=f9999,10000&amp;q=a80&amp;n=0&amp;g=0n&amp;fmt=auto?sec=1671159944&amp;t=2dc263346eb4bc16513c0cbb75622183">
            <a:extLst>
              <a:ext uri="{FF2B5EF4-FFF2-40B4-BE49-F238E27FC236}">
                <a16:creationId xmlns:a16="http://schemas.microsoft.com/office/drawing/2014/main" id="{D71BF001-2ED1-4784-AD2D-CBF529C5FA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62" t="23389" r="23614" b="19585"/>
          <a:stretch/>
        </p:blipFill>
        <p:spPr bwMode="auto">
          <a:xfrm>
            <a:off x="4418686" y="2132439"/>
            <a:ext cx="4459980" cy="3906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6F412148-39A8-48E9-95F4-6F3A9EB52B86}"/>
              </a:ext>
            </a:extLst>
          </p:cNvPr>
          <p:cNvSpPr/>
          <p:nvPr/>
        </p:nvSpPr>
        <p:spPr>
          <a:xfrm>
            <a:off x="209083" y="1071887"/>
            <a:ext cx="8220933" cy="9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活塞杆受轴向压缩负载时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,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其值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F 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超过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某一临界值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就会失去稳定。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活塞杆稳定性按下式进行校核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DA59C0E-9349-46E3-B7B0-D9BE58D89398}"/>
                  </a:ext>
                </a:extLst>
              </p:cNvPr>
              <p:cNvSpPr/>
              <p:nvPr/>
            </p:nvSpPr>
            <p:spPr>
              <a:xfrm>
                <a:off x="1485974" y="2591248"/>
                <a:ext cx="1030667" cy="71885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𝐹</m:t>
                      </m:r>
                      <m:r>
                        <a:rPr kumimoji="0" lang="zh-CN" altLang="en-US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≤</m:t>
                      </m:r>
                      <m:f>
                        <m:fPr>
                          <m:ctrlPr>
                            <a:rPr kumimoji="0" lang="zh-CN" alt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𝐹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k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𝑛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0" lang="zh-CN" altLang="en-US" sz="20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k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ADA59C0E-9349-46E3-B7B0-D9BE58D893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5974" y="2591248"/>
                <a:ext cx="1030667" cy="71885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0313A4E-1F4C-41DD-8F87-F25FE9826218}"/>
                  </a:ext>
                </a:extLst>
              </p:cNvPr>
              <p:cNvSpPr/>
              <p:nvPr/>
            </p:nvSpPr>
            <p:spPr>
              <a:xfrm>
                <a:off x="265334" y="3779771"/>
                <a:ext cx="4312946" cy="1289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式中　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	</a:t>
                </a:r>
                <a:r>
                  <a:rPr kumimoji="0" lang="en-US" altLang="zh-CN" sz="1800" b="0" i="1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n</a:t>
                </a:r>
                <a:r>
                  <a:rPr kumimoji="0" lang="en-US" altLang="zh-CN" sz="1800" b="0" i="0" u="none" strike="noStrike" kern="1200" cap="none" spc="0" normalizeH="0" baseline="-2500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k</a:t>
                </a:r>
                <a:r>
                  <a:rPr kumimoji="0" lang="en-US" altLang="zh-CN" sz="1800" b="0" i="0" u="none" strike="noStrike" kern="1200" cap="none" spc="0" normalizeH="0" baseline="-2500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 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——</a:t>
                </a:r>
                <a:r>
                  <a:rPr kumimoji="0" lang="zh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安全系数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，</a:t>
                </a:r>
                <a:r>
                  <a:rPr kumimoji="0" lang="zh-CN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一般取</a:t>
                </a: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2~4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𝐹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zh-CN" altLang="en-US" sz="18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k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微软雅黑"/>
                    <a:cs typeface="+mn-cs"/>
                  </a:rPr>
                  <a:t>压杆稳定临界值，由安装方式，活塞杆材料强度等决定</a:t>
                </a: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A0313A4E-1F4C-41DD-8F87-F25FE98262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334" y="3779771"/>
                <a:ext cx="4312946" cy="1289905"/>
              </a:xfrm>
              <a:prstGeom prst="rect">
                <a:avLst/>
              </a:prstGeom>
              <a:blipFill>
                <a:blip r:embed="rId4"/>
                <a:stretch>
                  <a:fillRect l="-1273" b="-66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72825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11" name="Rectangle 6"/>
          <p:cNvSpPr>
            <a:spLocks noChangeArrowheads="1"/>
          </p:cNvSpPr>
          <p:nvPr/>
        </p:nvSpPr>
        <p:spPr bwMode="auto">
          <a:xfrm>
            <a:off x="409876" y="820976"/>
            <a:ext cx="7882353" cy="1889876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68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液压缸的缓冲计算主要是估计缓冲时缸内出现的最大冲击压力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,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以便用来校核缸筒强度、制动距离是否符合要求。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Pct val="68000"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Times New Roman" panose="02020603050405020304" pitchFamily="18" charset="0"/>
              </a:rPr>
              <a:t>通过计算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液压缸缓冲时背压腔内产生的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液压能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E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1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和工作部件产生的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机械能</a:t>
            </a:r>
            <a:r>
              <a:rPr kumimoji="0" lang="en-US" altLang="zh-CN" sz="2000" b="0" i="1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E</a:t>
            </a:r>
            <a:r>
              <a:rPr kumimoji="0" lang="en-US" altLang="zh-CN" sz="2000" b="0" i="0" u="none" strike="noStrike" kern="1200" cap="none" spc="0" normalizeH="0" baseline="-2500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NEU-BZ-S92"/>
                <a:ea typeface="方正书宋_GBK"/>
                <a:cs typeface="Times New Roman" panose="02020603050405020304" pitchFamily="18" charset="0"/>
              </a:rPr>
              <a:t>计算最大缓冲压力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583668" y="77766"/>
            <a:ext cx="5976664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缓冲计算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6D5C9CF-4E25-4952-8F4B-C75B516D1E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4" t="1973" r="305" b="-4060"/>
          <a:stretch/>
        </p:blipFill>
        <p:spPr>
          <a:xfrm>
            <a:off x="767903" y="3429000"/>
            <a:ext cx="7426225" cy="304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06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2400" y="0"/>
            <a:ext cx="971600" cy="589756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C7C39-55D1-4139-A8D9-8CE2BEC1776E}"/>
              </a:ext>
            </a:extLst>
          </p:cNvPr>
          <p:cNvSpPr txBox="1">
            <a:spLocks/>
          </p:cNvSpPr>
          <p:nvPr/>
        </p:nvSpPr>
        <p:spPr bwMode="auto">
          <a:xfrm>
            <a:off x="1115616" y="2708920"/>
            <a:ext cx="8280920" cy="138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</a:t>
            </a: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5-2</a:t>
            </a: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5-3</a:t>
            </a: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5-4</a:t>
            </a: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5-5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7019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+mn-ea"/>
                <a:ea typeface="+mn-ea"/>
              </a:rPr>
              <a:t>液压缸</a:t>
            </a:r>
            <a:endParaRPr lang="en-US" sz="3200" dirty="0">
              <a:latin typeface="+mn-ea"/>
              <a:ea typeface="+mn-ea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6351" y="719094"/>
            <a:ext cx="8111995" cy="1485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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工作原理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液压能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—&gt;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直线运动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机械能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742950" marR="0" lvl="1" indent="-28575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输入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压力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和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流量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，输出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推力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和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速度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"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6" name="Rectangle 2051"/>
          <p:cNvSpPr>
            <a:spLocks noChangeArrowheads="1"/>
          </p:cNvSpPr>
          <p:nvPr/>
        </p:nvSpPr>
        <p:spPr bwMode="auto">
          <a:xfrm>
            <a:off x="5570473" y="1183869"/>
            <a:ext cx="3087176" cy="128990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结构简单、工作可靠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just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设计简单、布置安装方便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驱动效率高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6CED893-6E94-4802-A321-54EFFE24F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620" y="2541828"/>
            <a:ext cx="3647849" cy="72697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"/>
            </a:pPr>
            <a:r>
              <a:rPr lang="zh-CN" altLang="en-US" sz="2400" dirty="0">
                <a:latin typeface="+mn-ea"/>
              </a:rPr>
              <a:t>液压缸的类型</a:t>
            </a:r>
            <a:endParaRPr lang="en-US" altLang="zh-CN" sz="2400" dirty="0">
              <a:latin typeface="+mn-ea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7DBC716-E571-4D30-ABDE-9CE021F95CDA}"/>
              </a:ext>
            </a:extLst>
          </p:cNvPr>
          <p:cNvGrpSpPr/>
          <p:nvPr/>
        </p:nvGrpSpPr>
        <p:grpSpPr>
          <a:xfrm>
            <a:off x="4888168" y="4151695"/>
            <a:ext cx="3763903" cy="1703989"/>
            <a:chOff x="4772606" y="768372"/>
            <a:chExt cx="4069594" cy="1842381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6C3A23AF-60AA-4483-8AE4-49DC83B31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72606" y="768372"/>
              <a:ext cx="4069594" cy="1842381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B592185-C739-492E-BF6C-E7421CB3FAF1}"/>
                </a:ext>
              </a:extLst>
            </p:cNvPr>
            <p:cNvSpPr/>
            <p:nvPr/>
          </p:nvSpPr>
          <p:spPr>
            <a:xfrm>
              <a:off x="4945150" y="2208144"/>
              <a:ext cx="646828" cy="36605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itchFamily="2" charset="-122"/>
                  <a:cs typeface="+mn-cs"/>
                </a:rPr>
                <a:t>柱塞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D6D1A052-DFBA-4AA1-B30B-3239675150D6}"/>
                </a:ext>
              </a:extLst>
            </p:cNvPr>
            <p:cNvSpPr/>
            <p:nvPr/>
          </p:nvSpPr>
          <p:spPr>
            <a:xfrm>
              <a:off x="6006389" y="2168973"/>
              <a:ext cx="646828" cy="36605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宋体" pitchFamily="2" charset="-122"/>
                  <a:cs typeface="+mn-cs"/>
                </a:rPr>
                <a:t>缸筒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cs typeface="+mn-cs"/>
              </a:endParaRPr>
            </a:p>
          </p:txBody>
        </p:sp>
      </p:grpSp>
      <p:sp>
        <p:nvSpPr>
          <p:cNvPr id="27" name="矩形 26">
            <a:extLst>
              <a:ext uri="{FF2B5EF4-FFF2-40B4-BE49-F238E27FC236}">
                <a16:creationId xmlns:a16="http://schemas.microsoft.com/office/drawing/2014/main" id="{098C8DCA-2015-4E28-972B-E209C0B46BB0}"/>
              </a:ext>
            </a:extLst>
          </p:cNvPr>
          <p:cNvSpPr/>
          <p:nvPr/>
        </p:nvSpPr>
        <p:spPr>
          <a:xfrm>
            <a:off x="6234947" y="5949280"/>
            <a:ext cx="1577355" cy="49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09537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柱塞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缸</a:t>
            </a: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E471021B-1B16-42F5-AA46-EF77E2CF51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32" r="51406" b="10869"/>
          <a:stretch/>
        </p:blipFill>
        <p:spPr>
          <a:xfrm>
            <a:off x="920865" y="3436099"/>
            <a:ext cx="2897162" cy="2619213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6E19A361-89BA-4E34-AB26-B1A7E58ECD36}"/>
              </a:ext>
            </a:extLst>
          </p:cNvPr>
          <p:cNvSpPr/>
          <p:nvPr/>
        </p:nvSpPr>
        <p:spPr>
          <a:xfrm>
            <a:off x="1331699" y="5949280"/>
            <a:ext cx="1577355" cy="49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活塞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缸</a:t>
            </a:r>
          </a:p>
        </p:txBody>
      </p:sp>
    </p:spTree>
    <p:extLst>
      <p:ext uri="{BB962C8B-B14F-4D97-AF65-F5344CB8AC3E}">
        <p14:creationId xmlns:p14="http://schemas.microsoft.com/office/powerpoint/2010/main" val="3763886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5"/>
          <p:cNvSpPr txBox="1">
            <a:spLocks noGrp="1"/>
          </p:cNvSpPr>
          <p:nvPr/>
        </p:nvSpPr>
        <p:spPr bwMode="auto">
          <a:xfrm>
            <a:off x="2362946" y="5967743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j-cs"/>
              </a:rPr>
              <a:t>活塞式液压缸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j-cs"/>
            </a:endParaRPr>
          </a:p>
        </p:txBody>
      </p:sp>
      <p:sp>
        <p:nvSpPr>
          <p:cNvPr id="81" name="Rectangle 3"/>
          <p:cNvSpPr txBox="1">
            <a:spLocks noChangeArrowheads="1"/>
          </p:cNvSpPr>
          <p:nvPr/>
        </p:nvSpPr>
        <p:spPr>
          <a:xfrm>
            <a:off x="510103" y="776785"/>
            <a:ext cx="6580312" cy="701617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分为双杆和单杆活塞杆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2D2DB9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1561607" y="6287229"/>
            <a:ext cx="2011760" cy="5078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0" lvl="1" algn="ctr">
              <a:lnSpc>
                <a:spcPct val="150000"/>
              </a:lnSpc>
              <a:defRPr sz="2000" b="1">
                <a:latin typeface="+mn-ea"/>
                <a:ea typeface="+mn-ea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00CC99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 panose="020B0602030504020204" pitchFamily="34" charset="0"/>
                <a:ea typeface="微软雅黑" panose="020B0503020204020204" pitchFamily="34" charset="-122"/>
                <a:cs typeface="+mn-cs"/>
              </a:rPr>
              <a:t>双杆活塞缸</a:t>
            </a:r>
          </a:p>
        </p:txBody>
      </p:sp>
      <p:sp>
        <p:nvSpPr>
          <p:cNvPr id="85" name="TextBox 9"/>
          <p:cNvSpPr txBox="1">
            <a:spLocks noChangeArrowheads="1"/>
          </p:cNvSpPr>
          <p:nvPr/>
        </p:nvSpPr>
        <p:spPr bwMode="auto">
          <a:xfrm>
            <a:off x="5580112" y="6285301"/>
            <a:ext cx="2040943" cy="50783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0" lvl="1" algn="ctr">
              <a:lnSpc>
                <a:spcPct val="150000"/>
              </a:lnSpc>
              <a:defRPr sz="2000" b="1">
                <a:latin typeface="+mn-ea"/>
                <a:ea typeface="+mn-ea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400"/>
              </a:spcBef>
              <a:spcAft>
                <a:spcPct val="0"/>
              </a:spcAft>
              <a:buClr>
                <a:srgbClr val="00CC99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7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Sans Unicode" panose="020B0602030504020204" pitchFamily="34" charset="0"/>
                <a:ea typeface="微软雅黑" panose="020B0503020204020204" pitchFamily="34" charset="-122"/>
                <a:cs typeface="+mn-cs"/>
              </a:rPr>
              <a:t>单杆活塞缸</a:t>
            </a:r>
          </a:p>
        </p:txBody>
      </p:sp>
      <p:pic>
        <p:nvPicPr>
          <p:cNvPr id="13" name="Picture 20" descr="011">
            <a:extLst>
              <a:ext uri="{FF2B5EF4-FFF2-40B4-BE49-F238E27FC236}">
                <a16:creationId xmlns:a16="http://schemas.microsoft.com/office/drawing/2014/main" id="{83BCB2FD-800E-4003-B161-C48209EB1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023" y="1598871"/>
            <a:ext cx="3726798" cy="2783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1" descr="002">
            <a:extLst>
              <a:ext uri="{FF2B5EF4-FFF2-40B4-BE49-F238E27FC236}">
                <a16:creationId xmlns:a16="http://schemas.microsoft.com/office/drawing/2014/main" id="{2D39E8C5-03EC-46A7-86E7-3E21E9118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5" y="1678437"/>
            <a:ext cx="3989889" cy="2703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F11904-9C99-4909-84FC-85AE54D0B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10" y="4625664"/>
            <a:ext cx="3603172" cy="146447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FB94141-1BFC-43F1-9558-10EDAE48D2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1768" y="4635113"/>
            <a:ext cx="4365090" cy="145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84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双杆活塞缸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1556" y="2767362"/>
            <a:ext cx="2428200" cy="45890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特点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：两腔面积相等</a:t>
            </a:r>
            <a:endParaRPr kumimoji="0" lang="zh-CN" altLang="en-US" sz="1800" b="1" i="0" u="sng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95149" y="3259654"/>
            <a:ext cx="1328108" cy="59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109537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推力：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337058" y="3285833"/>
                <a:ext cx="7164796" cy="8440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𝐴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7058" y="3285833"/>
                <a:ext cx="7164796" cy="8440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101938" y="4657168"/>
                <a:ext cx="4141108" cy="20249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109537" indent="0">
                  <a:lnSpc>
                    <a:spcPct val="150000"/>
                  </a:lnSpc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None/>
                  <a:defRPr sz="2000" b="1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620713" indent="-22860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858838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1430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13716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1828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286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2743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2004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109537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CC99"/>
                  </a:buClr>
                  <a:buSzPct val="68000"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𝐴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活塞的有效面积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09537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CC99"/>
                  </a:buClr>
                  <a:buSzPct val="68000"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</m:t>
                    </m:r>
                    <m:r>
                      <a:rPr kumimoji="0" lang="zh-CN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、</m:t>
                    </m:r>
                    <m: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活塞和活塞杆的直径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09537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CC99"/>
                  </a:buClr>
                  <a:buSzPct val="68000"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𝑞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输入流量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09537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CC99"/>
                  </a:buClr>
                  <a:buSzPct val="68000"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缸的进出口压力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09537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CC99"/>
                  </a:buClr>
                  <a:buSzPct val="68000"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𝜂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、</m:t>
                        </m:r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𝜂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缸的机械效率、容积效率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1938" y="4657168"/>
                <a:ext cx="4141108" cy="2024988"/>
              </a:xfrm>
              <a:prstGeom prst="rect">
                <a:avLst/>
              </a:prstGeom>
              <a:blipFill>
                <a:blip r:embed="rId4"/>
                <a:stretch>
                  <a:fillRect b="-873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E031200B-CE74-495E-83F6-EE9613D181AE}"/>
              </a:ext>
            </a:extLst>
          </p:cNvPr>
          <p:cNvSpPr/>
          <p:nvPr/>
        </p:nvSpPr>
        <p:spPr>
          <a:xfrm>
            <a:off x="2279139" y="2369126"/>
            <a:ext cx="3898379" cy="4736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安装方式：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a)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缸固定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活塞移动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（占地大）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90B773-D8FD-4C64-AAAE-19D2151110FF}"/>
              </a:ext>
            </a:extLst>
          </p:cNvPr>
          <p:cNvSpPr/>
          <p:nvPr/>
        </p:nvSpPr>
        <p:spPr>
          <a:xfrm>
            <a:off x="720528" y="3964136"/>
            <a:ext cx="1182864" cy="49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速度：</a:t>
            </a:r>
          </a:p>
        </p:txBody>
      </p:sp>
      <p:grpSp>
        <p:nvGrpSpPr>
          <p:cNvPr id="15" name="Group 21">
            <a:extLst>
              <a:ext uri="{FF2B5EF4-FFF2-40B4-BE49-F238E27FC236}">
                <a16:creationId xmlns:a16="http://schemas.microsoft.com/office/drawing/2014/main" id="{A1C14DFB-9302-4B62-A4BB-1F6BA08D34B7}"/>
              </a:ext>
            </a:extLst>
          </p:cNvPr>
          <p:cNvGrpSpPr>
            <a:grpSpLocks/>
          </p:cNvGrpSpPr>
          <p:nvPr/>
        </p:nvGrpSpPr>
        <p:grpSpPr bwMode="auto">
          <a:xfrm>
            <a:off x="158551" y="1201866"/>
            <a:ext cx="2428200" cy="898220"/>
            <a:chOff x="659" y="2624"/>
            <a:chExt cx="1763" cy="616"/>
          </a:xfrm>
        </p:grpSpPr>
        <p:sp>
          <p:nvSpPr>
            <p:cNvPr id="16" name="Rectangle 22" descr="宽下对角线">
              <a:extLst>
                <a:ext uri="{FF2B5EF4-FFF2-40B4-BE49-F238E27FC236}">
                  <a16:creationId xmlns:a16="http://schemas.microsoft.com/office/drawing/2014/main" id="{8622BD5C-C11E-4C3B-8ABA-3CC6EEC581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9" y="2624"/>
              <a:ext cx="1258" cy="490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7" name="Rectangle 23" descr="大纸屑">
              <a:extLst>
                <a:ext uri="{FF2B5EF4-FFF2-40B4-BE49-F238E27FC236}">
                  <a16:creationId xmlns:a16="http://schemas.microsoft.com/office/drawing/2014/main" id="{E4434B76-D7EF-4346-BAB8-D3FD2177D4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7" y="2682"/>
              <a:ext cx="523" cy="379"/>
            </a:xfrm>
            <a:prstGeom prst="rect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Rectangle 24">
              <a:extLst>
                <a:ext uri="{FF2B5EF4-FFF2-40B4-BE49-F238E27FC236}">
                  <a16:creationId xmlns:a16="http://schemas.microsoft.com/office/drawing/2014/main" id="{95BA8CA5-6980-46C6-93A6-EE8DEFB05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7" y="2682"/>
              <a:ext cx="585" cy="379"/>
            </a:xfrm>
            <a:prstGeom prst="rect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5B958570-29E2-4178-8E40-FCBB6547B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9" y="2809"/>
              <a:ext cx="1763" cy="120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Line 26">
              <a:extLst>
                <a:ext uri="{FF2B5EF4-FFF2-40B4-BE49-F238E27FC236}">
                  <a16:creationId xmlns:a16="http://schemas.microsoft.com/office/drawing/2014/main" id="{508A7C5F-C727-4A48-BA20-3AFBEF0E99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68" y="3088"/>
              <a:ext cx="0" cy="152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Rectangle 27">
              <a:extLst>
                <a:ext uri="{FF2B5EF4-FFF2-40B4-BE49-F238E27FC236}">
                  <a16:creationId xmlns:a16="http://schemas.microsoft.com/office/drawing/2014/main" id="{C2C326B8-1171-4335-84DF-CB050661D2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2" y="2687"/>
              <a:ext cx="221" cy="376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4895B64-1F79-4AF6-8090-451C87B019F6}"/>
                  </a:ext>
                </a:extLst>
              </p:cNvPr>
              <p:cNvSpPr/>
              <p:nvPr/>
            </p:nvSpPr>
            <p:spPr>
              <a:xfrm>
                <a:off x="3132339" y="3926985"/>
                <a:ext cx="3241272" cy="66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den>
                      </m:f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4895B64-1F79-4AF6-8090-451C87B019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2339" y="3926985"/>
                <a:ext cx="3241272" cy="66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E8DC9F1D-B524-4DFF-BE16-66110EC7090B}"/>
              </a:ext>
            </a:extLst>
          </p:cNvPr>
          <p:cNvSpPr/>
          <p:nvPr/>
        </p:nvSpPr>
        <p:spPr>
          <a:xfrm>
            <a:off x="481488" y="2171643"/>
            <a:ext cx="1577355" cy="49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双杆活塞缸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A83B338E-9327-4208-A508-6B2846D97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0390" y="842108"/>
            <a:ext cx="3346514" cy="156022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0C538162-02E3-4731-8A2B-864A8B63E12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3611" y="928346"/>
            <a:ext cx="2719233" cy="1548118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C1D5D243-4A00-4B76-8707-CA79363ACDB5}"/>
              </a:ext>
            </a:extLst>
          </p:cNvPr>
          <p:cNvSpPr/>
          <p:nvPr/>
        </p:nvSpPr>
        <p:spPr>
          <a:xfrm>
            <a:off x="6238132" y="2367765"/>
            <a:ext cx="299019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b)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活塞固定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,</a:t>
            </a: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缸移动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（占地小）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08D3D8-6190-4C42-8715-0F32277222E5}"/>
              </a:ext>
            </a:extLst>
          </p:cNvPr>
          <p:cNvSpPr txBox="1"/>
          <p:nvPr/>
        </p:nvSpPr>
        <p:spPr>
          <a:xfrm>
            <a:off x="6485630" y="5301805"/>
            <a:ext cx="2016224" cy="735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800" b="1" i="0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Wingdings" panose="05000000000000000000" pitchFamily="2" charset="2"/>
              </a:rPr>
              <a:t>流量决定速度</a:t>
            </a:r>
            <a:endParaRPr kumimoji="0" lang="en-US" altLang="zh-CN" sz="1800" b="1" i="0" u="sng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  <a:cs typeface="+mn-cs"/>
              <a:sym typeface="Wingdings" panose="05000000000000000000" pitchFamily="2" charset="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800" b="1" i="0" u="sng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  <a:sym typeface="Wingdings" panose="05000000000000000000" pitchFamily="2" charset="2"/>
              </a:rPr>
              <a:t>负载决定压力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97451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8052D5-4B53-44CE-B046-F93DAC60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20" y="2909951"/>
            <a:ext cx="2059411" cy="204978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48020" y="7868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单杆活塞缸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01037" y="2583590"/>
            <a:ext cx="1791052" cy="378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109537">
              <a:lnSpc>
                <a:spcPct val="150000"/>
              </a:lnSpc>
              <a:buClr>
                <a:schemeClr val="accent1"/>
              </a:buClr>
              <a:buSzPct val="68000"/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a)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无杆腔进油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316400" y="4898623"/>
            <a:ext cx="2059411" cy="313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109537">
              <a:lnSpc>
                <a:spcPct val="150000"/>
              </a:lnSpc>
              <a:buClr>
                <a:schemeClr val="accent1"/>
              </a:buClr>
              <a:buSzPct val="68000"/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b)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有杆腔进油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3262290" y="1393643"/>
                <a:ext cx="5544616" cy="11624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[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290" y="1393643"/>
                <a:ext cx="5544616" cy="116243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E24D73A0-1947-4939-B17D-46753AACFA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032" r="51406" b="10869"/>
          <a:stretch/>
        </p:blipFill>
        <p:spPr>
          <a:xfrm>
            <a:off x="337094" y="723659"/>
            <a:ext cx="2080056" cy="1880499"/>
          </a:xfrm>
          <a:prstGeom prst="rect">
            <a:avLst/>
          </a:prstGeom>
        </p:spPr>
      </p:pic>
      <p:sp>
        <p:nvSpPr>
          <p:cNvPr id="25" name="Rectangle 4">
            <a:extLst>
              <a:ext uri="{FF2B5EF4-FFF2-40B4-BE49-F238E27FC236}">
                <a16:creationId xmlns:a16="http://schemas.microsoft.com/office/drawing/2014/main" id="{A34BF561-744E-43EA-AD20-B19BB6BD30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9966" y="1003351"/>
            <a:ext cx="3624205" cy="59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无杆腔进油时的推力：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98829319-4E8A-4757-9B72-304FC076050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44761" y="4991438"/>
                <a:ext cx="4141108" cy="20249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defPPr>
                  <a:defRPr lang="zh-CN"/>
                </a:defPPr>
                <a:lvl1pPr marL="109537" indent="0">
                  <a:lnSpc>
                    <a:spcPct val="150000"/>
                  </a:lnSpc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None/>
                  <a:defRPr sz="2000" b="1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620713" indent="-22860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858838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1430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13716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1828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286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2743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2004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marL="109537" marR="0" lvl="0" indent="0" algn="l" defTabSz="914400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CC99"/>
                  </a:buClr>
                  <a:buSzPct val="68000"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 </m:t>
                    </m:r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𝐴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无杆腔和有杆腔的有效面积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09537" marR="0" lvl="0" indent="0" algn="l" defTabSz="914400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CC99"/>
                  </a:buClr>
                  <a:buSzPct val="68000"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</m:t>
                    </m:r>
                    <m:r>
                      <a:rPr kumimoji="0" lang="zh-CN" alt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、</m:t>
                    </m:r>
                    <m:r>
                      <a:rPr kumimoji="0" lang="en-US" altLang="zh-CN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活塞和活塞杆的直径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09537" marR="0" lvl="0" indent="0" algn="l" defTabSz="914400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CC99"/>
                  </a:buClr>
                  <a:buSzPct val="68000"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𝑞</m:t>
                    </m:r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 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输入流量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09537" marR="0" lvl="0" indent="0" algn="l" defTabSz="914400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CC99"/>
                  </a:buClr>
                  <a:buSzPct val="68000"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缸的进出口压力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09537" marR="0" lvl="0" indent="0" algn="l" defTabSz="914400" rtl="0" eaLnBrk="1" fontAlgn="base" latinLnBrk="0" hangingPunct="1">
                  <a:lnSpc>
                    <a:spcPct val="13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CC99"/>
                  </a:buClr>
                  <a:buSzPct val="68000"/>
                  <a:buFont typeface="Wingdings 3" panose="05040102010807070707" pitchFamily="18" charset="2"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zh-CN" altLang="en-US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𝜂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sub>
                        </m:sSub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、</m:t>
                        </m:r>
                        <m:r>
                          <a:rPr kumimoji="0" lang="zh-CN" altLang="en-US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𝜂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——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缸的机械效率、容积效率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Content Placeholder 2">
                <a:extLst>
                  <a:ext uri="{FF2B5EF4-FFF2-40B4-BE49-F238E27FC236}">
                    <a16:creationId xmlns:a16="http://schemas.microsoft.com/office/drawing/2014/main" id="{98829319-4E8A-4757-9B72-304FC0760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4761" y="4991438"/>
                <a:ext cx="4141108" cy="2024988"/>
              </a:xfrm>
              <a:prstGeom prst="rect">
                <a:avLst/>
              </a:prstGeom>
              <a:blipFill>
                <a:blip r:embed="rId6"/>
                <a:stretch>
                  <a:fillRect r="-88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3F2545E-70A5-427C-8ED9-B05A91274C3A}"/>
                  </a:ext>
                </a:extLst>
              </p:cNvPr>
              <p:cNvSpPr/>
              <p:nvPr/>
            </p:nvSpPr>
            <p:spPr>
              <a:xfrm>
                <a:off x="4234906" y="4003054"/>
                <a:ext cx="4572000" cy="94519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73F2545E-70A5-427C-8ED9-B05A91274C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4906" y="4003054"/>
                <a:ext cx="4572000" cy="9451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矩形 28">
            <a:extLst>
              <a:ext uri="{FF2B5EF4-FFF2-40B4-BE49-F238E27FC236}">
                <a16:creationId xmlns:a16="http://schemas.microsoft.com/office/drawing/2014/main" id="{258B9DC9-B134-46DA-AD97-D6302887B2B9}"/>
              </a:ext>
            </a:extLst>
          </p:cNvPr>
          <p:cNvSpPr/>
          <p:nvPr/>
        </p:nvSpPr>
        <p:spPr>
          <a:xfrm>
            <a:off x="3293888" y="2221562"/>
            <a:ext cx="904421" cy="49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速度：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58EC124-07C2-419F-8F56-E515BD068C1C}"/>
              </a:ext>
            </a:extLst>
          </p:cNvPr>
          <p:cNvSpPr/>
          <p:nvPr/>
        </p:nvSpPr>
        <p:spPr>
          <a:xfrm>
            <a:off x="3039966" y="3021852"/>
            <a:ext cx="3339713" cy="49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有杆腔进油时的推力：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12166F6-F5A8-40A0-8DA6-B8640DE61750}"/>
                  </a:ext>
                </a:extLst>
              </p:cNvPr>
              <p:cNvSpPr/>
              <p:nvPr/>
            </p:nvSpPr>
            <p:spPr>
              <a:xfrm>
                <a:off x="3062805" y="3578890"/>
                <a:ext cx="6031433" cy="56707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[</m:t>
                      </m:r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]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12166F6-F5A8-40A0-8DA6-B8640DE61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2805" y="3578890"/>
                <a:ext cx="6031433" cy="56707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8E7549C-34E2-4D03-9E50-F380DD122403}"/>
                  </a:ext>
                </a:extLst>
              </p:cNvPr>
              <p:cNvSpPr/>
              <p:nvPr/>
            </p:nvSpPr>
            <p:spPr>
              <a:xfrm>
                <a:off x="5300108" y="2191806"/>
                <a:ext cx="2077043" cy="6570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zh-CN" altLang="en-US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𝜂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𝑣</m:t>
                              </m:r>
                            </m:sub>
                          </m:sSub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𝐷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8E7549C-34E2-4D03-9E50-F380DD122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108" y="2191806"/>
                <a:ext cx="2077043" cy="65703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E3279632-0825-4BC2-9DC2-47890F91B1AE}"/>
              </a:ext>
            </a:extLst>
          </p:cNvPr>
          <p:cNvSpPr/>
          <p:nvPr/>
        </p:nvSpPr>
        <p:spPr>
          <a:xfrm>
            <a:off x="3196645" y="4186821"/>
            <a:ext cx="904421" cy="499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速度：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C624DF49-20CB-4B74-9B50-B03FF6A8807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337094" y="5409970"/>
                <a:ext cx="4234906" cy="128689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>
                <a:spAutoFit/>
              </a:bodyPr>
              <a:lstStyle>
                <a:defPPr>
                  <a:defRPr lang="zh-CN"/>
                </a:defPPr>
                <a:lvl1pPr marL="285750" indent="-285750">
                  <a:buFont typeface="Wingdings" panose="05000000000000000000" pitchFamily="2" charset="2"/>
                  <a:buChar char="ü"/>
                  <a:defRPr b="1">
                    <a:solidFill>
                      <a:schemeClr val="accent4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defRPr>
                </a:lvl1pPr>
                <a:lvl2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2pPr>
                <a:lvl3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3pPr>
                <a:lvl4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4pPr>
                <a:lvl5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5pPr>
                <a:lvl6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6pPr>
                <a:lvl7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7pPr>
                <a:lvl8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8pPr>
                <a:lvl9pPr>
                  <a:defRPr>
                    <a:solidFill>
                      <a:schemeClr val="dk1"/>
                    </a:solidFill>
                    <a:latin typeface="+mn-lt"/>
                    <a:ea typeface="+mn-ea"/>
                  </a:defRPr>
                </a:lvl9pPr>
              </a:lstStyle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None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由于</a:t>
                </a:r>
                <a:r>
                  <a:rPr kumimoji="0" lang="zh-CN" alt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无杆腔面积大于有杆腔</a:t>
                </a:r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𝟏</m:t>
                        </m:r>
                      </m:sub>
                    </m:sSub>
                    <m:r>
                      <a:rPr kumimoji="0" lang="en-US" altLang="zh-CN" sz="18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&gt;</m:t>
                    </m:r>
                    <m:sSub>
                      <m:sSubPr>
                        <m:ctrlP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𝑨</m:t>
                        </m:r>
                      </m:e>
                      <m:sub>
                        <m:r>
                          <a:rPr kumimoji="0" lang="en-US" altLang="zh-CN" sz="18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70C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𝟐</m:t>
                        </m:r>
                      </m:sub>
                    </m:sSub>
                  </m:oMath>
                </a14:m>
                <a:r>
                  <a:rPr kumimoji="0" lang="en-US" altLang="zh-CN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)</a:t>
                </a: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：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伸出时，推力较大，速度较小 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285750" marR="0" lvl="0" indent="-28575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缩回时，推力较小，速度较大 </a:t>
                </a: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>
          <p:sp>
            <p:nvSpPr>
              <p:cNvPr id="31" name="Rectangle 3">
                <a:extLst>
                  <a:ext uri="{FF2B5EF4-FFF2-40B4-BE49-F238E27FC236}">
                    <a16:creationId xmlns:a16="http://schemas.microsoft.com/office/drawing/2014/main" id="{C624DF49-20CB-4B74-9B50-B03FF6A880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94" y="5409970"/>
                <a:ext cx="4234906" cy="1286891"/>
              </a:xfrm>
              <a:prstGeom prst="rect">
                <a:avLst/>
              </a:prstGeom>
              <a:blipFill>
                <a:blip r:embed="rId10"/>
                <a:stretch>
                  <a:fillRect l="-858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353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8052D5-4B53-44CE-B046-F93DAC60B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980" y="4321409"/>
            <a:ext cx="2226086" cy="221568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48020" y="13796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单杆活塞缸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2017993" y="6427076"/>
            <a:ext cx="1791052" cy="378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109537">
              <a:lnSpc>
                <a:spcPct val="150000"/>
              </a:lnSpc>
              <a:buClr>
                <a:schemeClr val="accent1"/>
              </a:buClr>
              <a:buSzPct val="68000"/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a)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无杆腔进油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5051816" y="6403073"/>
            <a:ext cx="2059411" cy="313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109537">
              <a:lnSpc>
                <a:spcPct val="150000"/>
              </a:lnSpc>
              <a:buClr>
                <a:schemeClr val="accent1"/>
              </a:buClr>
              <a:buSzPct val="68000"/>
              <a:defRPr sz="1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b) 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有杆腔进油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4D73A0-1947-4939-B17D-46753AACFA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06" b="10869"/>
          <a:stretch/>
        </p:blipFill>
        <p:spPr>
          <a:xfrm>
            <a:off x="1879726" y="4406973"/>
            <a:ext cx="2276019" cy="2130119"/>
          </a:xfrm>
          <a:prstGeom prst="rect">
            <a:avLst/>
          </a:prstGeom>
        </p:spPr>
      </p:pic>
      <p:grpSp>
        <p:nvGrpSpPr>
          <p:cNvPr id="13" name="Group 4">
            <a:extLst>
              <a:ext uri="{FF2B5EF4-FFF2-40B4-BE49-F238E27FC236}">
                <a16:creationId xmlns:a16="http://schemas.microsoft.com/office/drawing/2014/main" id="{50F9924E-67B2-451D-86CA-A9075A7F0DAA}"/>
              </a:ext>
            </a:extLst>
          </p:cNvPr>
          <p:cNvGrpSpPr>
            <a:grpSpLocks/>
          </p:cNvGrpSpPr>
          <p:nvPr/>
        </p:nvGrpSpPr>
        <p:grpSpPr bwMode="auto">
          <a:xfrm>
            <a:off x="5499379" y="2066061"/>
            <a:ext cx="2839510" cy="1242818"/>
            <a:chOff x="3347" y="1384"/>
            <a:chExt cx="1490" cy="616"/>
          </a:xfrm>
        </p:grpSpPr>
        <p:sp>
          <p:nvSpPr>
            <p:cNvPr id="14" name="Rectangle 5" descr="宽下对角线">
              <a:extLst>
                <a:ext uri="{FF2B5EF4-FFF2-40B4-BE49-F238E27FC236}">
                  <a16:creationId xmlns:a16="http://schemas.microsoft.com/office/drawing/2014/main" id="{4D6B580C-60E7-4D57-8531-5A2247774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9" y="1384"/>
              <a:ext cx="1258" cy="490"/>
            </a:xfrm>
            <a:prstGeom prst="rect">
              <a:avLst/>
            </a:prstGeom>
            <a:blipFill dpi="0" rotWithShape="0">
              <a:blip r:embed="rId5"/>
              <a:srcRect/>
              <a:tile tx="0" ty="0" sx="100000" sy="100000" flip="none" algn="tl"/>
            </a:blip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6" name="Rectangle 6" descr="大纸屑">
              <a:extLst>
                <a:ext uri="{FF2B5EF4-FFF2-40B4-BE49-F238E27FC236}">
                  <a16:creationId xmlns:a16="http://schemas.microsoft.com/office/drawing/2014/main" id="{10FA7763-0BE0-4FE9-A713-F1D48C668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7" y="1442"/>
              <a:ext cx="523" cy="379"/>
            </a:xfrm>
            <a:prstGeom prst="rect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B2E415ED-AB8A-40BE-B019-D61B2425D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" y="1448"/>
              <a:ext cx="221" cy="376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1" name="Rectangle 8">
              <a:extLst>
                <a:ext uri="{FF2B5EF4-FFF2-40B4-BE49-F238E27FC236}">
                  <a16:creationId xmlns:a16="http://schemas.microsoft.com/office/drawing/2014/main" id="{C8192CC0-FF18-42A0-A02A-D5C2FCC3A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7" y="1442"/>
              <a:ext cx="585" cy="379"/>
            </a:xfrm>
            <a:prstGeom prst="rect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2CAC72EF-7F54-4CD3-B9E1-8B2D29C286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1560"/>
              <a:ext cx="883" cy="162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23" name="Line 10">
              <a:extLst>
                <a:ext uri="{FF2B5EF4-FFF2-40B4-BE49-F238E27FC236}">
                  <a16:creationId xmlns:a16="http://schemas.microsoft.com/office/drawing/2014/main" id="{13E9F8D1-6DB6-40A5-AD34-3E525B1D4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48" y="1848"/>
              <a:ext cx="0" cy="152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4FCB8FB-73C4-4BDF-8987-62C8B50B93B2}"/>
              </a:ext>
            </a:extLst>
          </p:cNvPr>
          <p:cNvSpPr/>
          <p:nvPr/>
        </p:nvSpPr>
        <p:spPr>
          <a:xfrm>
            <a:off x="6292592" y="3522938"/>
            <a:ext cx="1577355" cy="49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单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杆活塞缸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82358F4-42E7-416D-B3A1-C60CB69B2D9D}"/>
                  </a:ext>
                </a:extLst>
              </p:cNvPr>
              <p:cNvSpPr/>
              <p:nvPr/>
            </p:nvSpPr>
            <p:spPr>
              <a:xfrm>
                <a:off x="2706631" y="1746204"/>
                <a:ext cx="3405869" cy="1744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sub>
                    </m:sSub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f>
                      <m:f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𝐷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𝐷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𝑑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itchFamily="2" charset="-122"/>
                    <a:cs typeface="+mn-cs"/>
                  </a:rPr>
                  <a:t>      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</m:t>
                    </m:r>
                    <m:rad>
                      <m:radPr>
                        <m:degHide m:val="on"/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sub>
                            </m:sSub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−1</m:t>
                            </m:r>
                          </m:num>
                          <m:den>
                            <m:sSub>
                              <m:sSubPr>
                                <m:ctrlP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zh-CN" altLang="en-US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US" altLang="zh-CN" sz="20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𝑣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82358F4-42E7-416D-B3A1-C60CB69B2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6631" y="1746204"/>
                <a:ext cx="3405869" cy="174464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27F9CA43-EF24-48DC-A393-F84E0089FF98}"/>
              </a:ext>
            </a:extLst>
          </p:cNvPr>
          <p:cNvSpPr/>
          <p:nvPr/>
        </p:nvSpPr>
        <p:spPr>
          <a:xfrm>
            <a:off x="818467" y="1890550"/>
            <a:ext cx="1287532" cy="49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往复速比：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A9E3B1B-4699-4A0B-9268-4F4B03411F03}"/>
                  </a:ext>
                </a:extLst>
              </p:cNvPr>
              <p:cNvSpPr/>
              <p:nvPr/>
            </p:nvSpPr>
            <p:spPr>
              <a:xfrm>
                <a:off x="557017" y="3893290"/>
                <a:ext cx="5014193" cy="4994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109537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CC99"/>
                  </a:buClr>
                  <a:buSzPct val="68000"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工况的往复</a:t>
                </a:r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速比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dirty="0" err="1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cs"/>
                          </a:rPr>
                          <m:t>𝑣</m:t>
                        </m:r>
                      </m:sub>
                    </m:sSub>
                  </m:oMath>
                </a14:m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越大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,</a:t>
                </a:r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活塞杆直径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d</a:t>
                </a:r>
                <a:r>
                  <a:rPr kumimoji="0" lang="zh-CN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越大。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A9E3B1B-4699-4A0B-9268-4F4B03411F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017" y="3893290"/>
                <a:ext cx="5014193" cy="499432"/>
              </a:xfrm>
              <a:prstGeom prst="rect">
                <a:avLst/>
              </a:prstGeom>
              <a:blipFill>
                <a:blip r:embed="rId8"/>
                <a:stretch>
                  <a:fillRect r="-6197" b="-2073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1E675637-2C62-4203-8ABF-3878B1835901}"/>
              </a:ext>
            </a:extLst>
          </p:cNvPr>
          <p:cNvSpPr/>
          <p:nvPr/>
        </p:nvSpPr>
        <p:spPr>
          <a:xfrm>
            <a:off x="484012" y="1049964"/>
            <a:ext cx="5900205" cy="1401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确定</a:t>
            </a:r>
            <a:r>
              <a:rPr kumimoji="0" lang="zh-CN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活塞杆直径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</a:p>
          <a:p>
            <a:pPr marL="109537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946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48020" y="13796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差动连接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45108" y="805585"/>
            <a:ext cx="8653783" cy="534266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原理：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两腔同时通入流体，利用两端面积差进行工作。 </a:t>
            </a:r>
          </a:p>
        </p:txBody>
      </p:sp>
      <p:pic>
        <p:nvPicPr>
          <p:cNvPr id="40962" name="Picture 2" descr="https://p9.itc.cn/q_70/images03/20210918/0687ab4cfee94250ad9e738ceabb994c.gif">
            <a:extLst>
              <a:ext uri="{FF2B5EF4-FFF2-40B4-BE49-F238E27FC236}">
                <a16:creationId xmlns:a16="http://schemas.microsoft.com/office/drawing/2014/main" id="{8E62D258-A347-48CA-B0EE-C199E405A5F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1488303"/>
            <a:ext cx="8191500" cy="506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57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48020" y="13796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差动连接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245108" y="805585"/>
            <a:ext cx="8653783" cy="534266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原理：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两腔同时通入流体，利用两端面积差进行工作。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499992" y="1453770"/>
                <a:ext cx="3962322" cy="7982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𝐹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𝑝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zh-CN" altLang="en-US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𝑑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9992" y="1453770"/>
                <a:ext cx="3962322" cy="7982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3275856" y="3939674"/>
            <a:ext cx="4572000" cy="499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若要使差动缸向右和向左运动速度相同：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8B26C0-2C53-414F-A7EA-01541668A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41" y="1298737"/>
            <a:ext cx="2373684" cy="235493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BBA7E6B-C3B3-4DB4-9254-D50987688076}"/>
              </a:ext>
            </a:extLst>
          </p:cNvPr>
          <p:cNvSpPr/>
          <p:nvPr/>
        </p:nvSpPr>
        <p:spPr>
          <a:xfrm>
            <a:off x="3418014" y="1601973"/>
            <a:ext cx="697627" cy="49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推力：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28C7B5A-E07F-4F6C-936F-94D79D721E57}"/>
              </a:ext>
            </a:extLst>
          </p:cNvPr>
          <p:cNvSpPr/>
          <p:nvPr/>
        </p:nvSpPr>
        <p:spPr>
          <a:xfrm>
            <a:off x="3418014" y="2239399"/>
            <a:ext cx="697627" cy="49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CC99"/>
              </a:buClr>
              <a:buSzPct val="68000"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速度：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2748FD5-0E59-4DEB-9ADB-D40A552B3C95}"/>
                  </a:ext>
                </a:extLst>
              </p:cNvPr>
              <p:cNvSpPr/>
              <p:nvPr/>
            </p:nvSpPr>
            <p:spPr>
              <a:xfrm>
                <a:off x="5076056" y="4334780"/>
                <a:ext cx="2309030" cy="4879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𝑣</m:t>
                            </m:r>
                          </m:e>
                          <m:sub>
                            <m:r>
                              <a:rPr kumimoji="0" lang="en-US" altLang="zh-CN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3</m:t>
                            </m:r>
                          </m:sub>
                        </m:s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𝑣</m:t>
                        </m:r>
                      </m:e>
                      <m:sub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zh-CN" alt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 panose="02040503050406030204" pitchFamily="18" charset="0"/>
                    <a:ea typeface="宋体" pitchFamily="2" charset="-122"/>
                    <a:cs typeface="+mn-cs"/>
                  </a:rPr>
                  <a:t>   →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radPr>
                      <m:deg/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2</m:t>
                        </m:r>
                      </m:e>
                    </m:rad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𝑑</m:t>
                    </m:r>
                  </m:oMath>
                </a14:m>
                <a:endParaRPr kumimoji="0" lang="zh-CN" altLang="en-US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82748FD5-0E59-4DEB-9ADB-D40A552B3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6056" y="4334780"/>
                <a:ext cx="2309030" cy="487954"/>
              </a:xfrm>
              <a:prstGeom prst="rect">
                <a:avLst/>
              </a:prstGeom>
              <a:blipFill>
                <a:blip r:embed="rId4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489E3C0-D7CB-463E-AA52-2E5E3986122B}"/>
                  </a:ext>
                </a:extLst>
              </p:cNvPr>
              <p:cNvSpPr/>
              <p:nvPr/>
            </p:nvSpPr>
            <p:spPr>
              <a:xfrm>
                <a:off x="4120153" y="2280720"/>
                <a:ext cx="4572000" cy="135492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𝑞</m:t>
                      </m:r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𝐴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itchFamily="2" charset="-122"/>
                  <a:cs typeface="+mn-cs"/>
                </a:endParaRPr>
              </a:p>
              <a:p>
                <a:pPr lvl="0"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3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num>
                        <m:den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sub>
                          </m:s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𝐴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4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𝑞</m:t>
                          </m:r>
                        </m:num>
                        <m:den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𝜋</m:t>
                          </m:r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𝑑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zh-CN" alt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𝜂</m:t>
                          </m:r>
                        </m:e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489E3C0-D7CB-463E-AA52-2E5E39861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153" y="2280720"/>
                <a:ext cx="4572000" cy="135492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E2B3A1D7-B982-44E9-97E8-280931712179}"/>
              </a:ext>
            </a:extLst>
          </p:cNvPr>
          <p:cNvSpPr/>
          <p:nvPr/>
        </p:nvSpPr>
        <p:spPr>
          <a:xfrm>
            <a:off x="3172400" y="5200339"/>
            <a:ext cx="5641824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差动连接时活塞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只能向一个方向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产生推力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  <a:cs typeface="Times New Roman" panose="02020603050405020304" pitchFamily="18" charset="0"/>
              </a:rPr>
              <a:t>在流量一定的情况下通过差动连接能实现</a:t>
            </a:r>
            <a:r>
              <a:rPr lang="zh-CN" altLang="en-US">
                <a:solidFill>
                  <a:srgbClr val="0070C0"/>
                </a:solidFill>
                <a:latin typeface="+mn-ea"/>
                <a:ea typeface="+mn-ea"/>
                <a:cs typeface="Times New Roman" panose="02020603050405020304" pitchFamily="18" charset="0"/>
              </a:rPr>
              <a:t>快速运动</a:t>
            </a:r>
            <a:endParaRPr lang="en-US" altLang="zh-CN" dirty="0">
              <a:solidFill>
                <a:srgbClr val="0070C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A72515F-DBF6-4735-9A23-1262FEF30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21" y="3573016"/>
            <a:ext cx="2909996" cy="53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rgbClr val="00CC99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差动连接向右运动 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52F03E1-B7A6-4A1D-BE10-12EAA80BD0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7723" y="4234565"/>
            <a:ext cx="2226086" cy="2215683"/>
          </a:xfrm>
          <a:prstGeom prst="rect">
            <a:avLst/>
          </a:prstGeom>
        </p:spPr>
      </p:pic>
      <p:sp>
        <p:nvSpPr>
          <p:cNvPr id="16" name="Rectangle 4">
            <a:extLst>
              <a:ext uri="{FF2B5EF4-FFF2-40B4-BE49-F238E27FC236}">
                <a16:creationId xmlns:a16="http://schemas.microsoft.com/office/drawing/2014/main" id="{116AB1BB-2D44-46A5-969E-7CBB890010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1376" y="6309939"/>
            <a:ext cx="1493287" cy="53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50000"/>
              </a:lnSpc>
              <a:spcBef>
                <a:spcPts val="400"/>
              </a:spcBef>
              <a:spcAft>
                <a:spcPct val="0"/>
              </a:spcAft>
              <a:buClr>
                <a:srgbClr val="00CC99"/>
              </a:buClr>
              <a:buSzPct val="68000"/>
              <a:buFont typeface="Wingdings 3" panose="05040102010807070707" pitchFamily="18" charset="2"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向左运动</a:t>
            </a:r>
          </a:p>
        </p:txBody>
      </p:sp>
    </p:spTree>
    <p:extLst>
      <p:ext uri="{BB962C8B-B14F-4D97-AF65-F5344CB8AC3E}">
        <p14:creationId xmlns:p14="http://schemas.microsoft.com/office/powerpoint/2010/main" val="291351438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EAEAEA"/>
        </a:dk1>
        <a:lt1>
          <a:srgbClr val="FFFFFF"/>
        </a:lt1>
        <a:dk2>
          <a:srgbClr val="0000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EAEAEA"/>
        </a:dk1>
        <a:lt1>
          <a:srgbClr val="FFFFFF"/>
        </a:lt1>
        <a:dk2>
          <a:srgbClr val="CC0000"/>
        </a:dk2>
        <a:lt2>
          <a:srgbClr val="FFFFFF"/>
        </a:lt2>
        <a:accent1>
          <a:srgbClr val="FFFF66"/>
        </a:accent1>
        <a:accent2>
          <a:srgbClr val="3333CC"/>
        </a:accent2>
        <a:accent3>
          <a:srgbClr val="E2AAAA"/>
        </a:accent3>
        <a:accent4>
          <a:srgbClr val="DADADA"/>
        </a:accent4>
        <a:accent5>
          <a:srgbClr val="FFFFB8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FF0000"/>
        </a:dk1>
        <a:lt1>
          <a:srgbClr val="FFFFCC"/>
        </a:lt1>
        <a:dk2>
          <a:srgbClr val="FF3300"/>
        </a:dk2>
        <a:lt2>
          <a:srgbClr val="008000"/>
        </a:lt2>
        <a:accent1>
          <a:srgbClr val="33CC33"/>
        </a:accent1>
        <a:accent2>
          <a:srgbClr val="3333CC"/>
        </a:accent2>
        <a:accent3>
          <a:srgbClr val="FFFFE2"/>
        </a:accent3>
        <a:accent4>
          <a:srgbClr val="DA0000"/>
        </a:accent4>
        <a:accent5>
          <a:srgbClr val="ADE2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6600"/>
        </a:dk1>
        <a:lt1>
          <a:srgbClr val="FFFFFF"/>
        </a:lt1>
        <a:dk2>
          <a:srgbClr val="006600"/>
        </a:dk2>
        <a:lt2>
          <a:srgbClr val="663300"/>
        </a:lt2>
        <a:accent1>
          <a:srgbClr val="996633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CAB8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EAEAEA"/>
        </a:dk1>
        <a:lt1>
          <a:srgbClr val="FFFFFF"/>
        </a:lt1>
        <a:dk2>
          <a:srgbClr val="0000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EAEAEA"/>
        </a:dk1>
        <a:lt1>
          <a:srgbClr val="FFFFFF"/>
        </a:lt1>
        <a:dk2>
          <a:srgbClr val="CC0000"/>
        </a:dk2>
        <a:lt2>
          <a:srgbClr val="FFFFFF"/>
        </a:lt2>
        <a:accent1>
          <a:srgbClr val="FFFF66"/>
        </a:accent1>
        <a:accent2>
          <a:srgbClr val="3333CC"/>
        </a:accent2>
        <a:accent3>
          <a:srgbClr val="E2AAAA"/>
        </a:accent3>
        <a:accent4>
          <a:srgbClr val="DADADA"/>
        </a:accent4>
        <a:accent5>
          <a:srgbClr val="FFFFB8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FF0000"/>
        </a:dk1>
        <a:lt1>
          <a:srgbClr val="FFFFCC"/>
        </a:lt1>
        <a:dk2>
          <a:srgbClr val="FF3300"/>
        </a:dk2>
        <a:lt2>
          <a:srgbClr val="008000"/>
        </a:lt2>
        <a:accent1>
          <a:srgbClr val="33CC33"/>
        </a:accent1>
        <a:accent2>
          <a:srgbClr val="3333CC"/>
        </a:accent2>
        <a:accent3>
          <a:srgbClr val="FFFFE2"/>
        </a:accent3>
        <a:accent4>
          <a:srgbClr val="DA0000"/>
        </a:accent4>
        <a:accent5>
          <a:srgbClr val="ADE2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6600"/>
        </a:dk1>
        <a:lt1>
          <a:srgbClr val="FFFFFF"/>
        </a:lt1>
        <a:dk2>
          <a:srgbClr val="006600"/>
        </a:dk2>
        <a:lt2>
          <a:srgbClr val="663300"/>
        </a:lt2>
        <a:accent1>
          <a:srgbClr val="996633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CAB8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4553</TotalTime>
  <Words>1875</Words>
  <Application>Microsoft Office PowerPoint</Application>
  <PresentationFormat>全屏显示(4:3)</PresentationFormat>
  <Paragraphs>262</Paragraphs>
  <Slides>27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39" baseType="lpstr">
      <vt:lpstr>NEU-BZ-S92</vt:lpstr>
      <vt:lpstr>方正书宋_GBK</vt:lpstr>
      <vt:lpstr>华文中宋</vt:lpstr>
      <vt:lpstr>微软雅黑</vt:lpstr>
      <vt:lpstr>Arial</vt:lpstr>
      <vt:lpstr>Cambria Math</vt:lpstr>
      <vt:lpstr>Lucida Sans Unicode</vt:lpstr>
      <vt:lpstr>Times New Roman</vt:lpstr>
      <vt:lpstr>Wingdings</vt:lpstr>
      <vt:lpstr>Wingdings 3</vt:lpstr>
      <vt:lpstr>default</vt:lpstr>
      <vt:lpstr>1_default</vt:lpstr>
      <vt:lpstr>液压传动及控制I — 液压缸和辅助装置</vt:lpstr>
      <vt:lpstr>液压缸</vt:lpstr>
      <vt:lpstr>液压缸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液压缸的典型结构组成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Transmissions for Wind Energy</dc:title>
  <dc:creator>Feng Wang</dc:creator>
  <cp:lastModifiedBy>Wu Jiaming</cp:lastModifiedBy>
  <cp:revision>585</cp:revision>
  <cp:lastPrinted>1601-01-01T00:00:00Z</cp:lastPrinted>
  <dcterms:created xsi:type="dcterms:W3CDTF">2010-12-21T11:12:58Z</dcterms:created>
  <dcterms:modified xsi:type="dcterms:W3CDTF">2022-11-17T04:49:01Z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</Properties>
</file>